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saveSubsetFonts="1">
  <p:sldMasterIdLst>
    <p:sldMasterId id="2147483648" r:id="rId5"/>
  </p:sldMasterIdLst>
  <p:notesMasterIdLst>
    <p:notesMasterId r:id="rId22"/>
  </p:notesMasterIdLst>
  <p:handoutMasterIdLst>
    <p:handoutMasterId r:id="rId23"/>
  </p:handoutMasterIdLst>
  <p:sldIdLst>
    <p:sldId id="260" r:id="rId6"/>
    <p:sldId id="261" r:id="rId7"/>
    <p:sldId id="263" r:id="rId8"/>
    <p:sldId id="264" r:id="rId9"/>
    <p:sldId id="265" r:id="rId10"/>
    <p:sldId id="266" r:id="rId11"/>
    <p:sldId id="267" r:id="rId12"/>
    <p:sldId id="269" r:id="rId13"/>
    <p:sldId id="270" r:id="rId14"/>
    <p:sldId id="271" r:id="rId15"/>
    <p:sldId id="276" r:id="rId16"/>
    <p:sldId id="275" r:id="rId17"/>
    <p:sldId id="277" r:id="rId18"/>
    <p:sldId id="278" r:id="rId19"/>
    <p:sldId id="268" r:id="rId20"/>
    <p:sldId id="274" r:id="rId21"/>
  </p:sldIdLst>
  <p:sldSz cx="9144000" cy="6858000" type="screen4x3"/>
  <p:notesSz cx="6858000" cy="9144000"/>
  <p:embeddedFontLst>
    <p:embeddedFont>
      <p:font typeface="Arial Unicode MS" panose="020B0604020202020204" pitchFamily="34" charset="-128"/>
      <p:regular r:id="rId24"/>
    </p:embeddedFont>
    <p:embeddedFont>
      <p:font typeface="Calibri" panose="020F0502020204030204" pitchFamily="34" charset="0"/>
      <p:regular r:id="rId25"/>
      <p:bold r:id="rId26"/>
      <p:italic r:id="rId27"/>
      <p:boldItalic r:id="rId28"/>
    </p:embeddedFont>
  </p:embeddedFontLst>
  <p:defaultTextStyle>
    <a:defPPr>
      <a:defRPr lang="zh-TW"/>
    </a:defPPr>
    <a:lvl1pPr algn="l" rtl="0" fontAlgn="base">
      <a:spcBef>
        <a:spcPct val="0"/>
      </a:spcBef>
      <a:spcAft>
        <a:spcPct val="0"/>
      </a:spcAft>
      <a:defRPr kumimoji="1" kern="1200">
        <a:solidFill>
          <a:schemeClr val="tx1"/>
        </a:solidFill>
        <a:latin typeface="Arial" charset="0"/>
        <a:ea typeface="Arial Unicode MS" pitchFamily="34" charset="-128"/>
        <a:cs typeface="Arial Unicode MS" pitchFamily="34" charset="-128"/>
      </a:defRPr>
    </a:lvl1pPr>
    <a:lvl2pPr marL="457200" algn="l" rtl="0" fontAlgn="base">
      <a:spcBef>
        <a:spcPct val="0"/>
      </a:spcBef>
      <a:spcAft>
        <a:spcPct val="0"/>
      </a:spcAft>
      <a:defRPr kumimoji="1" kern="1200">
        <a:solidFill>
          <a:schemeClr val="tx1"/>
        </a:solidFill>
        <a:latin typeface="Arial" charset="0"/>
        <a:ea typeface="Arial Unicode MS" pitchFamily="34" charset="-128"/>
        <a:cs typeface="Arial Unicode MS" pitchFamily="34" charset="-128"/>
      </a:defRPr>
    </a:lvl2pPr>
    <a:lvl3pPr marL="914400" algn="l" rtl="0" fontAlgn="base">
      <a:spcBef>
        <a:spcPct val="0"/>
      </a:spcBef>
      <a:spcAft>
        <a:spcPct val="0"/>
      </a:spcAft>
      <a:defRPr kumimoji="1" kern="1200">
        <a:solidFill>
          <a:schemeClr val="tx1"/>
        </a:solidFill>
        <a:latin typeface="Arial" charset="0"/>
        <a:ea typeface="Arial Unicode MS" pitchFamily="34" charset="-128"/>
        <a:cs typeface="Arial Unicode MS" pitchFamily="34" charset="-128"/>
      </a:defRPr>
    </a:lvl3pPr>
    <a:lvl4pPr marL="1371600" algn="l" rtl="0" fontAlgn="base">
      <a:spcBef>
        <a:spcPct val="0"/>
      </a:spcBef>
      <a:spcAft>
        <a:spcPct val="0"/>
      </a:spcAft>
      <a:defRPr kumimoji="1" kern="1200">
        <a:solidFill>
          <a:schemeClr val="tx1"/>
        </a:solidFill>
        <a:latin typeface="Arial" charset="0"/>
        <a:ea typeface="Arial Unicode MS" pitchFamily="34" charset="-128"/>
        <a:cs typeface="Arial Unicode MS" pitchFamily="34" charset="-128"/>
      </a:defRPr>
    </a:lvl4pPr>
    <a:lvl5pPr marL="1828800" algn="l" rtl="0" fontAlgn="base">
      <a:spcBef>
        <a:spcPct val="0"/>
      </a:spcBef>
      <a:spcAft>
        <a:spcPct val="0"/>
      </a:spcAft>
      <a:defRPr kumimoji="1" kern="1200">
        <a:solidFill>
          <a:schemeClr val="tx1"/>
        </a:solidFill>
        <a:latin typeface="Arial" charset="0"/>
        <a:ea typeface="Arial Unicode MS" pitchFamily="34" charset="-128"/>
        <a:cs typeface="Arial Unicode MS" pitchFamily="34" charset="-128"/>
      </a:defRPr>
    </a:lvl5pPr>
    <a:lvl6pPr marL="2286000" algn="l" defTabSz="914400" rtl="0" eaLnBrk="1" latinLnBrk="0" hangingPunct="1">
      <a:defRPr kumimoji="1" kern="1200">
        <a:solidFill>
          <a:schemeClr val="tx1"/>
        </a:solidFill>
        <a:latin typeface="Arial" charset="0"/>
        <a:ea typeface="Arial Unicode MS" pitchFamily="34" charset="-128"/>
        <a:cs typeface="Arial Unicode MS" pitchFamily="34" charset="-128"/>
      </a:defRPr>
    </a:lvl6pPr>
    <a:lvl7pPr marL="2743200" algn="l" defTabSz="914400" rtl="0" eaLnBrk="1" latinLnBrk="0" hangingPunct="1">
      <a:defRPr kumimoji="1" kern="1200">
        <a:solidFill>
          <a:schemeClr val="tx1"/>
        </a:solidFill>
        <a:latin typeface="Arial" charset="0"/>
        <a:ea typeface="Arial Unicode MS" pitchFamily="34" charset="-128"/>
        <a:cs typeface="Arial Unicode MS" pitchFamily="34" charset="-128"/>
      </a:defRPr>
    </a:lvl7pPr>
    <a:lvl8pPr marL="3200400" algn="l" defTabSz="914400" rtl="0" eaLnBrk="1" latinLnBrk="0" hangingPunct="1">
      <a:defRPr kumimoji="1" kern="1200">
        <a:solidFill>
          <a:schemeClr val="tx1"/>
        </a:solidFill>
        <a:latin typeface="Arial" charset="0"/>
        <a:ea typeface="Arial Unicode MS" pitchFamily="34" charset="-128"/>
        <a:cs typeface="Arial Unicode MS" pitchFamily="34" charset="-128"/>
      </a:defRPr>
    </a:lvl8pPr>
    <a:lvl9pPr marL="3657600" algn="l" defTabSz="914400" rtl="0" eaLnBrk="1" latinLnBrk="0" hangingPunct="1">
      <a:defRPr kumimoji="1" kern="1200">
        <a:solidFill>
          <a:schemeClr val="tx1"/>
        </a:solidFill>
        <a:latin typeface="Arial" charset="0"/>
        <a:ea typeface="Arial Unicode MS" pitchFamily="34" charset="-128"/>
        <a:cs typeface="Arial Unicode MS" pitchFamily="34" charset="-128"/>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 uri="{2D200454-40CA-4A62-9FC3-DE9A4176ACB9}">
      <p15:notes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clrMode="gray"/>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A601B"/>
    <a:srgbClr val="FF9933"/>
    <a:srgbClr val="3366CC"/>
    <a:srgbClr val="0066FF"/>
    <a:srgbClr val="EABD00"/>
    <a:srgbClr val="CC3300"/>
    <a:srgbClr val="003399"/>
    <a:srgbClr val="0066CC"/>
    <a:srgbClr val="C8A2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711" autoAdjust="0"/>
    <p:restoredTop sz="75266" autoAdjust="0"/>
  </p:normalViewPr>
  <p:slideViewPr>
    <p:cSldViewPr>
      <p:cViewPr>
        <p:scale>
          <a:sx n="75" d="100"/>
          <a:sy n="75" d="100"/>
        </p:scale>
        <p:origin x="-1891" y="18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font" Target="fonts/font3.fntdata"/><Relationship Id="rId3" Type="http://schemas.openxmlformats.org/officeDocument/2006/relationships/customXml" Target="../customXml/item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font" Target="fonts/font2.fntdata"/><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font" Target="fonts/font1.fntdata"/><Relationship Id="rId32" Type="http://schemas.openxmlformats.org/officeDocument/2006/relationships/tableStyles" Target="tableStyles.xml"/><Relationship Id="rId5" Type="http://schemas.openxmlformats.org/officeDocument/2006/relationships/slideMaster" Target="slideMasters/slideMaster1.xml"/><Relationship Id="rId15" Type="http://schemas.openxmlformats.org/officeDocument/2006/relationships/slide" Target="slides/slide10.xml"/><Relationship Id="rId23" Type="http://schemas.openxmlformats.org/officeDocument/2006/relationships/handoutMaster" Target="handoutMasters/handoutMaster1.xml"/><Relationship Id="rId28" Type="http://schemas.openxmlformats.org/officeDocument/2006/relationships/font" Target="fonts/font5.fntdata"/><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theme" Target="theme/theme1.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notesMaster" Target="notesMasters/notesMaster1.xml"/><Relationship Id="rId27" Type="http://schemas.openxmlformats.org/officeDocument/2006/relationships/font" Target="fonts/font4.fntdata"/><Relationship Id="rId3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pPr>
              <a:defRPr/>
            </a:pPr>
            <a:endParaRPr lang="en-US"/>
          </a:p>
        </p:txBody>
      </p:sp>
      <p:sp>
        <p:nvSpPr>
          <p:cNvPr id="8195" name="Rectangle 3"/>
          <p:cNvSpPr>
            <a:spLocks noGrp="1" noChangeArrowheads="1"/>
          </p:cNvSpPr>
          <p:nvPr>
            <p:ph type="dt" sz="quarter"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pPr>
              <a:defRPr/>
            </a:pPr>
            <a:endParaRPr lang="en-US"/>
          </a:p>
        </p:txBody>
      </p:sp>
      <p:sp>
        <p:nvSpPr>
          <p:cNvPr id="8196" name="Rectangle 4"/>
          <p:cNvSpPr>
            <a:spLocks noGrp="1" noChangeArrowheads="1"/>
          </p:cNvSpPr>
          <p:nvPr>
            <p:ph type="ftr" sz="quarter" idx="2"/>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pPr>
              <a:defRPr/>
            </a:pPr>
            <a:endParaRPr lang="en-US"/>
          </a:p>
        </p:txBody>
      </p:sp>
      <p:sp>
        <p:nvSpPr>
          <p:cNvPr id="8197" name="Rectangle 5"/>
          <p:cNvSpPr>
            <a:spLocks noGrp="1" noChangeArrowheads="1"/>
          </p:cNvSpPr>
          <p:nvPr>
            <p:ph type="sldNum" sz="quarter" idx="3"/>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pPr>
              <a:defRPr/>
            </a:pPr>
            <a:fld id="{5C046F85-08C2-42A9-BD02-F711AFEF2693}" type="slidenum">
              <a:rPr lang="en-US"/>
              <a:pPr>
                <a:defRPr/>
              </a:pPr>
              <a:t>‹#›</a:t>
            </a:fld>
            <a:endParaRPr lang="en-US"/>
          </a:p>
        </p:txBody>
      </p:sp>
    </p:spTree>
    <p:extLst>
      <p:ext uri="{BB962C8B-B14F-4D97-AF65-F5344CB8AC3E}">
        <p14:creationId xmlns:p14="http://schemas.microsoft.com/office/powerpoint/2010/main" val="28845177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266"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pPr>
              <a:defRPr/>
            </a:pPr>
            <a:endParaRPr lang="en-US"/>
          </a:p>
        </p:txBody>
      </p:sp>
      <p:sp>
        <p:nvSpPr>
          <p:cNvPr id="11267"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pPr>
              <a:defRPr/>
            </a:pPr>
            <a:endParaRPr lang="en-US"/>
          </a:p>
        </p:txBody>
      </p:sp>
      <p:sp>
        <p:nvSpPr>
          <p:cNvPr id="12292"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269"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11270"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pPr>
              <a:defRPr/>
            </a:pPr>
            <a:endParaRPr lang="en-US"/>
          </a:p>
        </p:txBody>
      </p:sp>
      <p:sp>
        <p:nvSpPr>
          <p:cNvPr id="11271"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pPr>
              <a:defRPr/>
            </a:pPr>
            <a:fld id="{672AC9C1-4C5D-4177-BBE3-DB4306DBCBB4}" type="slidenum">
              <a:rPr lang="en-US"/>
              <a:pPr>
                <a:defRPr/>
              </a:pPr>
              <a:t>‹#›</a:t>
            </a:fld>
            <a:endParaRPr lang="en-US"/>
          </a:p>
        </p:txBody>
      </p:sp>
    </p:spTree>
    <p:extLst>
      <p:ext uri="{BB962C8B-B14F-4D97-AF65-F5344CB8AC3E}">
        <p14:creationId xmlns:p14="http://schemas.microsoft.com/office/powerpoint/2010/main" val="131889470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Arial" charset="0"/>
        <a:ea typeface="Arial Unicode MS" pitchFamily="34" charset="-128"/>
        <a:cs typeface="Arial Unicode MS" pitchFamily="34" charset="-128"/>
      </a:defRPr>
    </a:lvl1pPr>
    <a:lvl2pPr marL="457200" algn="l" rtl="0" eaLnBrk="0" fontAlgn="base" hangingPunct="0">
      <a:spcBef>
        <a:spcPct val="30000"/>
      </a:spcBef>
      <a:spcAft>
        <a:spcPct val="0"/>
      </a:spcAft>
      <a:defRPr kumimoji="1" sz="1200" kern="1200">
        <a:solidFill>
          <a:schemeClr val="tx1"/>
        </a:solidFill>
        <a:latin typeface="Arial" charset="0"/>
        <a:ea typeface="Arial Unicode MS" pitchFamily="34" charset="-128"/>
        <a:cs typeface="Arial Unicode MS" pitchFamily="34" charset="-128"/>
      </a:defRPr>
    </a:lvl2pPr>
    <a:lvl3pPr marL="914400" algn="l" rtl="0" eaLnBrk="0" fontAlgn="base" hangingPunct="0">
      <a:spcBef>
        <a:spcPct val="30000"/>
      </a:spcBef>
      <a:spcAft>
        <a:spcPct val="0"/>
      </a:spcAft>
      <a:defRPr kumimoji="1" sz="1200" kern="1200">
        <a:solidFill>
          <a:schemeClr val="tx1"/>
        </a:solidFill>
        <a:latin typeface="Arial" charset="0"/>
        <a:ea typeface="Arial Unicode MS" pitchFamily="34" charset="-128"/>
        <a:cs typeface="Arial Unicode MS" pitchFamily="34" charset="-128"/>
      </a:defRPr>
    </a:lvl3pPr>
    <a:lvl4pPr marL="1371600" algn="l" rtl="0" eaLnBrk="0" fontAlgn="base" hangingPunct="0">
      <a:spcBef>
        <a:spcPct val="30000"/>
      </a:spcBef>
      <a:spcAft>
        <a:spcPct val="0"/>
      </a:spcAft>
      <a:defRPr kumimoji="1" sz="1200" kern="1200">
        <a:solidFill>
          <a:schemeClr val="tx1"/>
        </a:solidFill>
        <a:latin typeface="Arial" charset="0"/>
        <a:ea typeface="Arial Unicode MS" pitchFamily="34" charset="-128"/>
        <a:cs typeface="Arial Unicode MS" pitchFamily="34" charset="-128"/>
      </a:defRPr>
    </a:lvl4pPr>
    <a:lvl5pPr marL="1828800" algn="l" rtl="0" eaLnBrk="0" fontAlgn="base" hangingPunct="0">
      <a:spcBef>
        <a:spcPct val="30000"/>
      </a:spcBef>
      <a:spcAft>
        <a:spcPct val="0"/>
      </a:spcAft>
      <a:defRPr kumimoji="1" sz="1200" kern="1200">
        <a:solidFill>
          <a:schemeClr val="tx1"/>
        </a:solidFill>
        <a:latin typeface="Arial" charset="0"/>
        <a:ea typeface="Arial Unicode MS" pitchFamily="34" charset="-128"/>
        <a:cs typeface="Arial Unicode MS" pitchFamily="34" charset="-128"/>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MISR, short</a:t>
            </a:r>
            <a:r>
              <a:rPr lang="en-US" baseline="0" dirty="0" smtClean="0"/>
              <a:t> for The Multi-angle Imaging </a:t>
            </a:r>
            <a:r>
              <a:rPr lang="en-US" baseline="0" dirty="0" err="1" smtClean="0"/>
              <a:t>SpectroRadiometer</a:t>
            </a:r>
            <a:r>
              <a:rPr lang="en-US" baseline="0" dirty="0" smtClean="0"/>
              <a:t>, flies aboard the NASA EOS satellite, Terra. The Terra satellite orbits the earth in a near-polar, sun-synchronous orbit, with a local overpass time of about 10:30am. The MISR instrument contains nine different cameras which, as can be seen in the figure, image earth at nine different angles, ranging from 70.5 degrees above nadir, to 70.5 degrees below. The cameras photograph the same position on earth, in the blue, green, red and near-infrared bands, with about a 7 minute difference from the forward-most camera (</a:t>
            </a:r>
            <a:r>
              <a:rPr lang="en-US" baseline="0" dirty="0" err="1" smtClean="0"/>
              <a:t>Df</a:t>
            </a:r>
            <a:r>
              <a:rPr lang="en-US" baseline="0" dirty="0" smtClean="0"/>
              <a:t>) to the rear-most (Da). The camera’s capture about at 400-km wide swath with a spatial resolution of 275 </a:t>
            </a:r>
            <a:r>
              <a:rPr lang="en-US" baseline="0" dirty="0" err="1" smtClean="0"/>
              <a:t>metres</a:t>
            </a:r>
            <a:r>
              <a:rPr lang="en-US" baseline="0" dirty="0" smtClean="0"/>
              <a:t> per pixel.</a:t>
            </a:r>
          </a:p>
          <a:p>
            <a:r>
              <a:rPr lang="en-US" baseline="0" dirty="0" smtClean="0"/>
              <a:t>This multi-angle imaging allows for the stereoscopic retrieval of smoke plumes, by observing the changes in the plume between each image. To facilitate this, we utilize the nine camera images, as well as camera geometry and aerosol files, to calculate plume heights.</a:t>
            </a:r>
            <a:endParaRPr lang="en-US" dirty="0"/>
          </a:p>
        </p:txBody>
      </p:sp>
      <p:sp>
        <p:nvSpPr>
          <p:cNvPr id="4" name="Slide Number Placeholder 3"/>
          <p:cNvSpPr>
            <a:spLocks noGrp="1"/>
          </p:cNvSpPr>
          <p:nvPr>
            <p:ph type="sldNum" sz="quarter" idx="10"/>
          </p:nvPr>
        </p:nvSpPr>
        <p:spPr/>
        <p:txBody>
          <a:bodyPr/>
          <a:lstStyle/>
          <a:p>
            <a:pPr>
              <a:defRPr/>
            </a:pPr>
            <a:fld id="{672AC9C1-4C5D-4177-BBE3-DB4306DBCBB4}" type="slidenum">
              <a:rPr lang="en-US" smtClean="0"/>
              <a:pPr>
                <a:defRPr/>
              </a:pPr>
              <a:t>2</a:t>
            </a:fld>
            <a:endParaRPr lang="en-US"/>
          </a:p>
        </p:txBody>
      </p:sp>
    </p:spTree>
    <p:extLst>
      <p:ext uri="{BB962C8B-B14F-4D97-AF65-F5344CB8AC3E}">
        <p14:creationId xmlns:p14="http://schemas.microsoft.com/office/powerpoint/2010/main" val="12575468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we see the results</a:t>
            </a:r>
            <a:r>
              <a:rPr lang="en-US" baseline="0" dirty="0" smtClean="0"/>
              <a:t> of the Calipso CALIOP overpass. From these two plots, we can see the area of the overpass which contains the smoke plume. The height of the aerosol in this area is approximately two to three </a:t>
            </a:r>
            <a:r>
              <a:rPr lang="en-US" baseline="0" dirty="0" err="1" smtClean="0"/>
              <a:t>kilometres</a:t>
            </a:r>
            <a:r>
              <a:rPr lang="en-US" baseline="0" dirty="0" smtClean="0"/>
              <a:t> above sea level. </a:t>
            </a:r>
            <a:endParaRPr lang="en-US" dirty="0"/>
          </a:p>
        </p:txBody>
      </p:sp>
      <p:sp>
        <p:nvSpPr>
          <p:cNvPr id="4" name="Slide Number Placeholder 3"/>
          <p:cNvSpPr>
            <a:spLocks noGrp="1"/>
          </p:cNvSpPr>
          <p:nvPr>
            <p:ph type="sldNum" sz="quarter" idx="10"/>
          </p:nvPr>
        </p:nvSpPr>
        <p:spPr/>
        <p:txBody>
          <a:bodyPr/>
          <a:lstStyle/>
          <a:p>
            <a:pPr>
              <a:defRPr/>
            </a:pPr>
            <a:fld id="{672AC9C1-4C5D-4177-BBE3-DB4306DBCBB4}" type="slidenum">
              <a:rPr lang="en-US" smtClean="0"/>
              <a:pPr>
                <a:defRPr/>
              </a:pPr>
              <a:t>11</a:t>
            </a:fld>
            <a:endParaRPr lang="en-US"/>
          </a:p>
        </p:txBody>
      </p:sp>
    </p:spTree>
    <p:extLst>
      <p:ext uri="{BB962C8B-B14F-4D97-AF65-F5344CB8AC3E}">
        <p14:creationId xmlns:p14="http://schemas.microsoft.com/office/powerpoint/2010/main" val="13843090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a:t>
            </a:r>
            <a:r>
              <a:rPr lang="en-US" baseline="0" dirty="0" smtClean="0"/>
              <a:t> we see the results of the MISR plume height calculations. As before, rightmost graphs showcase the height and wind speed of the plume. The median height of this plume is approximately 2.2 </a:t>
            </a:r>
            <a:r>
              <a:rPr lang="en-US" baseline="0" dirty="0" err="1" smtClean="0"/>
              <a:t>kilometres</a:t>
            </a:r>
            <a:r>
              <a:rPr lang="en-US" baseline="0" dirty="0" smtClean="0"/>
              <a:t> above sea level. </a:t>
            </a:r>
            <a:endParaRPr lang="en-US" dirty="0"/>
          </a:p>
        </p:txBody>
      </p:sp>
      <p:sp>
        <p:nvSpPr>
          <p:cNvPr id="4" name="Slide Number Placeholder 3"/>
          <p:cNvSpPr>
            <a:spLocks noGrp="1"/>
          </p:cNvSpPr>
          <p:nvPr>
            <p:ph type="sldNum" sz="quarter" idx="10"/>
          </p:nvPr>
        </p:nvSpPr>
        <p:spPr/>
        <p:txBody>
          <a:bodyPr/>
          <a:lstStyle/>
          <a:p>
            <a:pPr>
              <a:defRPr/>
            </a:pPr>
            <a:fld id="{672AC9C1-4C5D-4177-BBE3-DB4306DBCBB4}" type="slidenum">
              <a:rPr lang="en-US" smtClean="0"/>
              <a:pPr>
                <a:defRPr/>
              </a:pPr>
              <a:t>12</a:t>
            </a:fld>
            <a:endParaRPr lang="en-US"/>
          </a:p>
        </p:txBody>
      </p:sp>
    </p:spTree>
    <p:extLst>
      <p:ext uri="{BB962C8B-B14F-4D97-AF65-F5344CB8AC3E}">
        <p14:creationId xmlns:p14="http://schemas.microsoft.com/office/powerpoint/2010/main" val="13510894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Comparing the two</a:t>
            </a:r>
            <a:r>
              <a:rPr lang="en-US" baseline="0" dirty="0" smtClean="0"/>
              <a:t> results, here we see the level-1 attenuated backscatter from CALIOP alongside the plume heights calculated by MINX. The red areas roughly correspond to one another, indicating the area, shown in the left image, where Calipso intersects the plume.</a:t>
            </a:r>
          </a:p>
          <a:p>
            <a:r>
              <a:rPr lang="en-US" baseline="0" dirty="0" smtClean="0"/>
              <a:t>The median value from the MISR data, enclosed in this square, is only slightly higher than the 2.2 </a:t>
            </a:r>
            <a:r>
              <a:rPr lang="en-US" baseline="0" dirty="0" err="1" smtClean="0"/>
              <a:t>kilometres</a:t>
            </a:r>
            <a:r>
              <a:rPr lang="en-US" baseline="0" dirty="0" smtClean="0"/>
              <a:t> of the entire plume, as stated earlier. </a:t>
            </a:r>
          </a:p>
          <a:p>
            <a:r>
              <a:rPr lang="en-US" baseline="0" dirty="0" smtClean="0"/>
              <a:t>Closely observing the CALIOP data, we can see that the extinction increase, shown in red and indicating the presence of some aerosol, occurs within the square between 2 and 3 </a:t>
            </a:r>
            <a:r>
              <a:rPr lang="en-US" baseline="0" dirty="0" err="1" smtClean="0"/>
              <a:t>kilometres</a:t>
            </a:r>
            <a:r>
              <a:rPr lang="en-US" baseline="0" dirty="0" smtClean="0"/>
              <a:t> above sea level.</a:t>
            </a:r>
          </a:p>
          <a:p>
            <a:r>
              <a:rPr lang="en-US" baseline="0" dirty="0" smtClean="0"/>
              <a:t>The MISR data is very slightly lower than that of CALIOP, but this may also be attributable to the overpass times of the two satellites, with Calipso orbiting over the area an hour later than Terra.</a:t>
            </a:r>
          </a:p>
          <a:p>
            <a:endParaRPr lang="en-US" dirty="0"/>
          </a:p>
        </p:txBody>
      </p:sp>
      <p:sp>
        <p:nvSpPr>
          <p:cNvPr id="4" name="Slide Number Placeholder 3"/>
          <p:cNvSpPr>
            <a:spLocks noGrp="1"/>
          </p:cNvSpPr>
          <p:nvPr>
            <p:ph type="sldNum" sz="quarter" idx="10"/>
          </p:nvPr>
        </p:nvSpPr>
        <p:spPr/>
        <p:txBody>
          <a:bodyPr/>
          <a:lstStyle/>
          <a:p>
            <a:pPr>
              <a:defRPr/>
            </a:pPr>
            <a:fld id="{672AC9C1-4C5D-4177-BBE3-DB4306DBCBB4}" type="slidenum">
              <a:rPr lang="en-US" smtClean="0"/>
              <a:pPr>
                <a:defRPr/>
              </a:pPr>
              <a:t>13</a:t>
            </a:fld>
            <a:endParaRPr lang="en-US"/>
          </a:p>
        </p:txBody>
      </p:sp>
    </p:spTree>
    <p:extLst>
      <p:ext uri="{BB962C8B-B14F-4D97-AF65-F5344CB8AC3E}">
        <p14:creationId xmlns:p14="http://schemas.microsoft.com/office/powerpoint/2010/main" val="30820931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Recently upwards of 85 plumes in western Canada, that is Manitoba, Saskatchewan and Alberta, were digitized using MINX.</a:t>
            </a:r>
          </a:p>
          <a:p>
            <a:r>
              <a:rPr lang="en-US" baseline="0" dirty="0" smtClean="0"/>
              <a:t>These are just a few quick graphics of their results. On the left is the median smoke height for each plume, where we can see that on average, the median height landed at around 1 </a:t>
            </a:r>
            <a:r>
              <a:rPr lang="en-US" baseline="0" dirty="0" err="1" smtClean="0"/>
              <a:t>kilometre</a:t>
            </a:r>
            <a:r>
              <a:rPr lang="en-US" baseline="0" dirty="0" smtClean="0"/>
              <a:t> from sea level.</a:t>
            </a:r>
          </a:p>
          <a:p>
            <a:r>
              <a:rPr lang="en-US" baseline="0" dirty="0" smtClean="0"/>
              <a:t>On the right we have the maximum smoke height for each plume, where the average now falls around 2.5 </a:t>
            </a:r>
            <a:r>
              <a:rPr lang="en-US" baseline="0" dirty="0" err="1" smtClean="0"/>
              <a:t>kilometres</a:t>
            </a:r>
            <a:r>
              <a:rPr lang="en-US" baseline="0" dirty="0" smtClean="0"/>
              <a:t> high.</a:t>
            </a:r>
          </a:p>
          <a:p>
            <a:r>
              <a:rPr lang="en-US" baseline="0" dirty="0" smtClean="0"/>
              <a:t>The outlier on both graphs actually results from a small fire in Manitoba, which had a stray cloud near the end of it’s plume.</a:t>
            </a:r>
            <a:endParaRPr lang="en-US" baseline="0" dirty="0" smtClean="0"/>
          </a:p>
        </p:txBody>
      </p:sp>
      <p:sp>
        <p:nvSpPr>
          <p:cNvPr id="4" name="Slide Number Placeholder 3"/>
          <p:cNvSpPr>
            <a:spLocks noGrp="1"/>
          </p:cNvSpPr>
          <p:nvPr>
            <p:ph type="sldNum" sz="quarter" idx="10"/>
          </p:nvPr>
        </p:nvSpPr>
        <p:spPr/>
        <p:txBody>
          <a:bodyPr/>
          <a:lstStyle/>
          <a:p>
            <a:pPr>
              <a:defRPr/>
            </a:pPr>
            <a:fld id="{672AC9C1-4C5D-4177-BBE3-DB4306DBCBB4}" type="slidenum">
              <a:rPr lang="en-US" smtClean="0"/>
              <a:pPr>
                <a:defRPr/>
              </a:pPr>
              <a:t>14</a:t>
            </a:fld>
            <a:endParaRPr lang="en-US"/>
          </a:p>
        </p:txBody>
      </p:sp>
    </p:spTree>
    <p:extLst>
      <p:ext uri="{BB962C8B-B14F-4D97-AF65-F5344CB8AC3E}">
        <p14:creationId xmlns:p14="http://schemas.microsoft.com/office/powerpoint/2010/main" val="21422682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Overall, </a:t>
            </a:r>
            <a:r>
              <a:rPr lang="en-US" dirty="0" smtClean="0"/>
              <a:t>we have just a few pros and cons of utilizing</a:t>
            </a:r>
            <a:r>
              <a:rPr lang="en-US" baseline="0" dirty="0" smtClean="0"/>
              <a:t> MISR to determine plume heights. </a:t>
            </a:r>
          </a:p>
          <a:p>
            <a:r>
              <a:rPr lang="en-US" baseline="0" dirty="0" smtClean="0"/>
              <a:t>The MISR instrument has a relatively large swath, covering over 400 km horizontally. This allows it to provide a large degree of spatial coverage. Some have calculated MISR to be 40 times more likely to observe a plume than CALIOP.</a:t>
            </a:r>
          </a:p>
          <a:p>
            <a:r>
              <a:rPr lang="en-US" baseline="0" dirty="0" smtClean="0"/>
              <a:t>The near-polar, sun-synchronous orbit of MISR’s satellite, Terra, provides consistency in the timing and lighting of the MISR images.</a:t>
            </a:r>
          </a:p>
          <a:p>
            <a:r>
              <a:rPr lang="en-US" baseline="0" dirty="0" smtClean="0"/>
              <a:t>Over 25 000 historical plumes have already been digitized through a NASA project, and their results are all easily accessible online. Therefore, any plumes you wish to investigate before 2011 are most likely already available. </a:t>
            </a:r>
          </a:p>
          <a:p>
            <a:endParaRPr lang="en-US" baseline="0" dirty="0" smtClean="0"/>
          </a:p>
          <a:p>
            <a:r>
              <a:rPr lang="en-US" baseline="0" dirty="0" smtClean="0"/>
              <a:t>On the downside, MISR’s ability to distinguish plumes relies heavily on clear images. This means that anytime clouds cover the fire, or the plume does not lie clearly within 400 </a:t>
            </a:r>
            <a:r>
              <a:rPr lang="en-US" baseline="0" dirty="0" err="1" smtClean="0"/>
              <a:t>kilometres</a:t>
            </a:r>
            <a:r>
              <a:rPr lang="en-US" baseline="0" dirty="0" smtClean="0"/>
              <a:t> of the orbit, the plume cannot be digitized.</a:t>
            </a:r>
          </a:p>
          <a:p>
            <a:r>
              <a:rPr lang="en-US" baseline="0" dirty="0" smtClean="0"/>
              <a:t>Also, the relatively early daytime overpass of approximately 10:30 am means that MISR misses the period of the day where fire plumes reach their maximum heights. Therefore MISR only generally covers younger, lower plumes, and may not showcase the maximum height the plume could possibly reach that day.</a:t>
            </a:r>
          </a:p>
          <a:p>
            <a:r>
              <a:rPr lang="en-US" baseline="0" dirty="0" smtClean="0"/>
              <a:t>As well, each plume, if not included in the NASA project above, must be manually digitized. Although the pre-processing of these plumes is now automated, and users must only circle the plumes by hand.</a:t>
            </a:r>
          </a:p>
        </p:txBody>
      </p:sp>
      <p:sp>
        <p:nvSpPr>
          <p:cNvPr id="4" name="Slide Number Placeholder 3"/>
          <p:cNvSpPr>
            <a:spLocks noGrp="1"/>
          </p:cNvSpPr>
          <p:nvPr>
            <p:ph type="sldNum" sz="quarter" idx="10"/>
          </p:nvPr>
        </p:nvSpPr>
        <p:spPr/>
        <p:txBody>
          <a:bodyPr/>
          <a:lstStyle/>
          <a:p>
            <a:pPr>
              <a:defRPr/>
            </a:pPr>
            <a:fld id="{672AC9C1-4C5D-4177-BBE3-DB4306DBCBB4}" type="slidenum">
              <a:rPr lang="en-US" smtClean="0"/>
              <a:pPr>
                <a:defRPr/>
              </a:pPr>
              <a:t>15</a:t>
            </a:fld>
            <a:endParaRPr lang="en-US"/>
          </a:p>
        </p:txBody>
      </p:sp>
    </p:spTree>
    <p:extLst>
      <p:ext uri="{BB962C8B-B14F-4D97-AF65-F5344CB8AC3E}">
        <p14:creationId xmlns:p14="http://schemas.microsoft.com/office/powerpoint/2010/main" val="21422682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Finally, this process will be used in the future for different reasons, including:</a:t>
            </a:r>
          </a:p>
          <a:p>
            <a:r>
              <a:rPr lang="en-US" dirty="0" smtClean="0"/>
              <a:t>The evaluation</a:t>
            </a:r>
            <a:r>
              <a:rPr lang="en-US" baseline="0" dirty="0" smtClean="0"/>
              <a:t> of plume heights given by models,</a:t>
            </a:r>
          </a:p>
          <a:p>
            <a:r>
              <a:rPr lang="en-US" baseline="0" dirty="0" smtClean="0"/>
              <a:t>Satellite based emission estimates of ammonia, </a:t>
            </a:r>
            <a:r>
              <a:rPr lang="en-US" baseline="0" dirty="0" smtClean="0"/>
              <a:t>nitrogen dioxide, </a:t>
            </a:r>
            <a:r>
              <a:rPr lang="en-US" baseline="0" dirty="0" smtClean="0"/>
              <a:t>and </a:t>
            </a:r>
            <a:r>
              <a:rPr lang="en-US" baseline="0" dirty="0" err="1" smtClean="0"/>
              <a:t>etc</a:t>
            </a:r>
            <a:r>
              <a:rPr lang="en-US" baseline="0" dirty="0" smtClean="0"/>
              <a:t>, and</a:t>
            </a:r>
            <a:endParaRPr lang="en-US" baseline="0" dirty="0" smtClean="0"/>
          </a:p>
          <a:p>
            <a:r>
              <a:rPr lang="en-US" baseline="0" dirty="0" smtClean="0"/>
              <a:t>The use of other MISR data, including </a:t>
            </a:r>
            <a:r>
              <a:rPr lang="en-US" baseline="0" dirty="0" smtClean="0"/>
              <a:t>aerosol optical properties from forest fires.</a:t>
            </a:r>
            <a:endParaRPr lang="en-US" dirty="0"/>
          </a:p>
        </p:txBody>
      </p:sp>
      <p:sp>
        <p:nvSpPr>
          <p:cNvPr id="4" name="Slide Number Placeholder 3"/>
          <p:cNvSpPr>
            <a:spLocks noGrp="1"/>
          </p:cNvSpPr>
          <p:nvPr>
            <p:ph type="sldNum" sz="quarter" idx="10"/>
          </p:nvPr>
        </p:nvSpPr>
        <p:spPr/>
        <p:txBody>
          <a:bodyPr/>
          <a:lstStyle/>
          <a:p>
            <a:pPr>
              <a:defRPr/>
            </a:pPr>
            <a:fld id="{672AC9C1-4C5D-4177-BBE3-DB4306DBCBB4}" type="slidenum">
              <a:rPr lang="en-US" smtClean="0"/>
              <a:pPr>
                <a:defRPr/>
              </a:pPr>
              <a:t>16</a:t>
            </a:fld>
            <a:endParaRPr lang="en-US"/>
          </a:p>
        </p:txBody>
      </p:sp>
    </p:spTree>
    <p:extLst>
      <p:ext uri="{BB962C8B-B14F-4D97-AF65-F5344CB8AC3E}">
        <p14:creationId xmlns:p14="http://schemas.microsoft.com/office/powerpoint/2010/main" val="17920523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second instrument which is used in the</a:t>
            </a:r>
            <a:r>
              <a:rPr lang="en-US" baseline="0" dirty="0" smtClean="0"/>
              <a:t> process of plume height calculation is MODIS.  The Moderate Resolution Imaging </a:t>
            </a:r>
            <a:r>
              <a:rPr lang="en-US" baseline="0" dirty="0" err="1" smtClean="0"/>
              <a:t>Spectroradiometer</a:t>
            </a:r>
            <a:r>
              <a:rPr lang="en-US" baseline="0" dirty="0" smtClean="0"/>
              <a:t> flies aboard the Terra satellite, alongside MISR. It views the earth below with a 2330 km wide swath, in 36 different bands. MODIS and MISR both share the same center of their swaths. </a:t>
            </a:r>
          </a:p>
          <a:p>
            <a:r>
              <a:rPr lang="en-US" baseline="0" dirty="0" smtClean="0"/>
              <a:t>Relevant to us, the infrared band data is utilized to find thermal anomalies. These “fire pixels” are used to find plumes to digitize.</a:t>
            </a:r>
          </a:p>
          <a:p>
            <a:endParaRPr lang="en-US" baseline="0" dirty="0" smtClean="0"/>
          </a:p>
          <a:p>
            <a:r>
              <a:rPr lang="en-US" baseline="0" dirty="0" smtClean="0"/>
              <a:t>We’ll also look at the CALIOP LIDAR instrument today, in order to check the heights we receive from MISR. Flying aboard the Calipso satellite, CALIOP provides a high resolution vertical profile of the space directly below it. Unfortunately it has very sparse coverage, and it is rare for the instrument to actually profile a specific fire plume. </a:t>
            </a:r>
          </a:p>
          <a:p>
            <a:endParaRPr lang="en-US" dirty="0"/>
          </a:p>
        </p:txBody>
      </p:sp>
      <p:sp>
        <p:nvSpPr>
          <p:cNvPr id="4" name="Slide Number Placeholder 3"/>
          <p:cNvSpPr>
            <a:spLocks noGrp="1"/>
          </p:cNvSpPr>
          <p:nvPr>
            <p:ph type="sldNum" sz="quarter" idx="10"/>
          </p:nvPr>
        </p:nvSpPr>
        <p:spPr/>
        <p:txBody>
          <a:bodyPr/>
          <a:lstStyle/>
          <a:p>
            <a:pPr>
              <a:defRPr/>
            </a:pPr>
            <a:fld id="{672AC9C1-4C5D-4177-BBE3-DB4306DBCBB4}" type="slidenum">
              <a:rPr lang="en-US" smtClean="0"/>
              <a:pPr>
                <a:defRPr/>
              </a:pPr>
              <a:t>3</a:t>
            </a:fld>
            <a:endParaRPr lang="en-US"/>
          </a:p>
        </p:txBody>
      </p:sp>
    </p:spTree>
    <p:extLst>
      <p:ext uri="{BB962C8B-B14F-4D97-AF65-F5344CB8AC3E}">
        <p14:creationId xmlns:p14="http://schemas.microsoft.com/office/powerpoint/2010/main" val="35473609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 to the digitization software:</a:t>
            </a:r>
            <a:r>
              <a:rPr lang="en-US" baseline="0" dirty="0" smtClean="0"/>
              <a:t> </a:t>
            </a:r>
            <a:r>
              <a:rPr lang="en-US" dirty="0" smtClean="0"/>
              <a:t>MINX, short for the MISR interactive</a:t>
            </a:r>
            <a:r>
              <a:rPr lang="en-US" baseline="0" dirty="0" smtClean="0"/>
              <a:t> explorer, is a visualization and analysis tool which was created by NASA JPL to provide users with the ability to retrieve local wind-speeds and heights for smoke, dust and volcanic ash plumes.</a:t>
            </a:r>
          </a:p>
          <a:p>
            <a:r>
              <a:rPr lang="en-US" baseline="0" dirty="0" smtClean="0"/>
              <a:t>The software takes advantage of wind-direction information inherent in smoke plumes to calculate plume heights with a greater resolution and accuracy than provided by the standard operational MISR product. </a:t>
            </a:r>
          </a:p>
          <a:p>
            <a:endParaRPr lang="en-US" dirty="0"/>
          </a:p>
        </p:txBody>
      </p:sp>
      <p:sp>
        <p:nvSpPr>
          <p:cNvPr id="4" name="Slide Number Placeholder 3"/>
          <p:cNvSpPr>
            <a:spLocks noGrp="1"/>
          </p:cNvSpPr>
          <p:nvPr>
            <p:ph type="sldNum" sz="quarter" idx="10"/>
          </p:nvPr>
        </p:nvSpPr>
        <p:spPr/>
        <p:txBody>
          <a:bodyPr/>
          <a:lstStyle/>
          <a:p>
            <a:pPr>
              <a:defRPr/>
            </a:pPr>
            <a:fld id="{672AC9C1-4C5D-4177-BBE3-DB4306DBCBB4}" type="slidenum">
              <a:rPr lang="en-US" smtClean="0"/>
              <a:pPr>
                <a:defRPr/>
              </a:pPr>
              <a:t>4</a:t>
            </a:fld>
            <a:endParaRPr lang="en-US"/>
          </a:p>
        </p:txBody>
      </p:sp>
    </p:spTree>
    <p:extLst>
      <p:ext uri="{BB962C8B-B14F-4D97-AF65-F5344CB8AC3E}">
        <p14:creationId xmlns:p14="http://schemas.microsoft.com/office/powerpoint/2010/main" val="42318161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process that MINX uses is quite simple,</a:t>
            </a:r>
            <a:r>
              <a:rPr lang="en-US" baseline="0" dirty="0" smtClean="0"/>
              <a:t> overall. The MODIS instrument provides Thermal anomaly data, known as “Fire Pixels”.</a:t>
            </a:r>
          </a:p>
          <a:p>
            <a:r>
              <a:rPr lang="en-US" baseline="0" dirty="0" smtClean="0"/>
              <a:t>MINX selects certain fire pixels based on parameters and settings given by the user, such as the minimum fire radiative power, and from this determines which MISR images and data it requires to examine the plumes caused by these pixels.</a:t>
            </a:r>
          </a:p>
          <a:p>
            <a:r>
              <a:rPr lang="en-US" baseline="0" dirty="0" smtClean="0"/>
              <a:t>Once the user has these images, they must manually enclose the plumes they desire, by looking at the MISR images. MINX will then use this data to determine the plume’s height and local wind speeds.</a:t>
            </a:r>
          </a:p>
          <a:p>
            <a:r>
              <a:rPr lang="en-US" baseline="0" dirty="0" smtClean="0"/>
              <a:t>This process has been mostly automated. The downloading of all necessary MODIS and MISR data, as well as preprocessing of the MODIS Fire Pixels, can now be handled by the </a:t>
            </a:r>
            <a:r>
              <a:rPr lang="en-US" baseline="0" dirty="0" err="1" smtClean="0"/>
              <a:t>procMODIS</a:t>
            </a:r>
            <a:r>
              <a:rPr lang="en-US" baseline="0" dirty="0" smtClean="0"/>
              <a:t> tool. This tool simply takes the date and coordinate range you desire, and sets everything up for you to be able to digitize the plumes. Users must still, however, manually draw the polygon to surround the plumes they desire.</a:t>
            </a:r>
          </a:p>
        </p:txBody>
      </p:sp>
      <p:sp>
        <p:nvSpPr>
          <p:cNvPr id="4" name="Slide Number Placeholder 3"/>
          <p:cNvSpPr>
            <a:spLocks noGrp="1"/>
          </p:cNvSpPr>
          <p:nvPr>
            <p:ph type="sldNum" sz="quarter" idx="10"/>
          </p:nvPr>
        </p:nvSpPr>
        <p:spPr/>
        <p:txBody>
          <a:bodyPr/>
          <a:lstStyle/>
          <a:p>
            <a:pPr>
              <a:defRPr/>
            </a:pPr>
            <a:fld id="{672AC9C1-4C5D-4177-BBE3-DB4306DBCBB4}" type="slidenum">
              <a:rPr lang="en-US" smtClean="0"/>
              <a:pPr>
                <a:defRPr/>
              </a:pPr>
              <a:t>5</a:t>
            </a:fld>
            <a:endParaRPr lang="en-US"/>
          </a:p>
        </p:txBody>
      </p:sp>
    </p:spTree>
    <p:extLst>
      <p:ext uri="{BB962C8B-B14F-4D97-AF65-F5344CB8AC3E}">
        <p14:creationId xmlns:p14="http://schemas.microsoft.com/office/powerpoint/2010/main" val="21436452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first example we’ll look</a:t>
            </a:r>
            <a:r>
              <a:rPr lang="en-US" baseline="0" dirty="0" smtClean="0"/>
              <a:t> at covers the Fort MacMurray wildfire on May 6</a:t>
            </a:r>
            <a:r>
              <a:rPr lang="en-US" baseline="30000" dirty="0" smtClean="0"/>
              <a:t>th</a:t>
            </a:r>
            <a:r>
              <a:rPr lang="en-US" baseline="0" dirty="0" smtClean="0"/>
              <a:t>, 2016. The Terra satellite made an overpass of the fire at around 18:34 UTC. On the right you can see the image taken by MODIS as it passed overhead, showing the city and the large plumes to the southeast. We’ll focus on the uppermost plume from that image.</a:t>
            </a:r>
            <a:endParaRPr lang="en-US" dirty="0"/>
          </a:p>
        </p:txBody>
      </p:sp>
      <p:sp>
        <p:nvSpPr>
          <p:cNvPr id="4" name="Slide Number Placeholder 3"/>
          <p:cNvSpPr>
            <a:spLocks noGrp="1"/>
          </p:cNvSpPr>
          <p:nvPr>
            <p:ph type="sldNum" sz="quarter" idx="10"/>
          </p:nvPr>
        </p:nvSpPr>
        <p:spPr/>
        <p:txBody>
          <a:bodyPr/>
          <a:lstStyle/>
          <a:p>
            <a:pPr>
              <a:defRPr/>
            </a:pPr>
            <a:fld id="{672AC9C1-4C5D-4177-BBE3-DB4306DBCBB4}" type="slidenum">
              <a:rPr lang="en-US" smtClean="0"/>
              <a:pPr>
                <a:defRPr/>
              </a:pPr>
              <a:t>6</a:t>
            </a:fld>
            <a:endParaRPr lang="en-US"/>
          </a:p>
        </p:txBody>
      </p:sp>
    </p:spTree>
    <p:extLst>
      <p:ext uri="{BB962C8B-B14F-4D97-AF65-F5344CB8AC3E}">
        <p14:creationId xmlns:p14="http://schemas.microsoft.com/office/powerpoint/2010/main" val="39199259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Using the MODIS Fire pixels, seen here as</a:t>
            </a:r>
            <a:r>
              <a:rPr lang="en-US" baseline="0" dirty="0" smtClean="0"/>
              <a:t> red dots, and the nine MISR visual images, users must identify the plume the wish to digitize and draw a polygon to surround it, by clicking on the boundaries of the smoke, beginning at the source of the fire. This is the light-blue border you see.</a:t>
            </a:r>
          </a:p>
          <a:p>
            <a:r>
              <a:rPr lang="en-US" baseline="0" dirty="0" smtClean="0"/>
              <a:t>Users must also then approximate the wind direction near the plume, by observing the apparent direction the plume is traveling. This is shown as the yellow arrow.</a:t>
            </a:r>
            <a:endParaRPr lang="en-US" dirty="0"/>
          </a:p>
        </p:txBody>
      </p:sp>
      <p:sp>
        <p:nvSpPr>
          <p:cNvPr id="4" name="Slide Number Placeholder 3"/>
          <p:cNvSpPr>
            <a:spLocks noGrp="1"/>
          </p:cNvSpPr>
          <p:nvPr>
            <p:ph type="sldNum" sz="quarter" idx="10"/>
          </p:nvPr>
        </p:nvSpPr>
        <p:spPr/>
        <p:txBody>
          <a:bodyPr/>
          <a:lstStyle/>
          <a:p>
            <a:pPr>
              <a:defRPr/>
            </a:pPr>
            <a:fld id="{672AC9C1-4C5D-4177-BBE3-DB4306DBCBB4}" type="slidenum">
              <a:rPr lang="en-US" smtClean="0"/>
              <a:pPr>
                <a:defRPr/>
              </a:pPr>
              <a:t>7</a:t>
            </a:fld>
            <a:endParaRPr lang="en-US"/>
          </a:p>
        </p:txBody>
      </p:sp>
    </p:spTree>
    <p:extLst>
      <p:ext uri="{BB962C8B-B14F-4D97-AF65-F5344CB8AC3E}">
        <p14:creationId xmlns:p14="http://schemas.microsoft.com/office/powerpoint/2010/main" val="37525923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From this inputted data, MINX will output plume height</a:t>
            </a:r>
            <a:r>
              <a:rPr lang="en-US" baseline="0" dirty="0" smtClean="0"/>
              <a:t> and wind speed results. </a:t>
            </a:r>
          </a:p>
          <a:p>
            <a:r>
              <a:rPr lang="en-US" baseline="0" dirty="0" smtClean="0"/>
              <a:t>On the top right we can see the height profile of the plume. This particular plume has a maximum height of 4.096 km and a median height of about 3.017 km. </a:t>
            </a:r>
          </a:p>
          <a:p>
            <a:r>
              <a:rPr lang="en-US" baseline="0" dirty="0" smtClean="0"/>
              <a:t>In red we have the “zero-wind” heights, which are fictitious heights that assume no wind disparity. The actual calculated heights we see in blue. The terrain heights are shown in green at the bottom of the plot, which is plotted based on distances from the source point.</a:t>
            </a:r>
          </a:p>
          <a:p>
            <a:r>
              <a:rPr lang="en-US" baseline="0" dirty="0" smtClean="0"/>
              <a:t>In the bottom right we have the wind speed profile. This shows the calculated wind speeds inside the plume, with green demonstrating the wind moving horizontally along the swath, and pink vertically. The positive direction for these speeds is taken as the North-East. </a:t>
            </a:r>
          </a:p>
          <a:p>
            <a:r>
              <a:rPr lang="en-US" baseline="0" dirty="0" smtClean="0"/>
              <a:t>Finally we have the image of the plume. This is the same image seen in the last slide, but with the plume heights overlaid. All heights are calculated from sea level.</a:t>
            </a:r>
          </a:p>
          <a:p>
            <a:endParaRPr lang="en-US" dirty="0"/>
          </a:p>
        </p:txBody>
      </p:sp>
      <p:sp>
        <p:nvSpPr>
          <p:cNvPr id="4" name="Slide Number Placeholder 3"/>
          <p:cNvSpPr>
            <a:spLocks noGrp="1"/>
          </p:cNvSpPr>
          <p:nvPr>
            <p:ph type="sldNum" sz="quarter" idx="10"/>
          </p:nvPr>
        </p:nvSpPr>
        <p:spPr/>
        <p:txBody>
          <a:bodyPr/>
          <a:lstStyle/>
          <a:p>
            <a:pPr>
              <a:defRPr/>
            </a:pPr>
            <a:fld id="{672AC9C1-4C5D-4177-BBE3-DB4306DBCBB4}" type="slidenum">
              <a:rPr lang="en-US" smtClean="0"/>
              <a:pPr>
                <a:defRPr/>
              </a:pPr>
              <a:t>8</a:t>
            </a:fld>
            <a:endParaRPr lang="en-US"/>
          </a:p>
        </p:txBody>
      </p:sp>
    </p:spTree>
    <p:extLst>
      <p:ext uri="{BB962C8B-B14F-4D97-AF65-F5344CB8AC3E}">
        <p14:creationId xmlns:p14="http://schemas.microsoft.com/office/powerpoint/2010/main" val="9179070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second example also covers the</a:t>
            </a:r>
            <a:r>
              <a:rPr lang="en-US" baseline="0" dirty="0" smtClean="0"/>
              <a:t> Fort MacMurray wildfire, this time for the 15</a:t>
            </a:r>
            <a:r>
              <a:rPr lang="en-US" baseline="30000" dirty="0" smtClean="0"/>
              <a:t>th</a:t>
            </a:r>
            <a:r>
              <a:rPr lang="en-US" baseline="0" dirty="0" smtClean="0"/>
              <a:t> of May, 2016. The MISR overpass on this date was slightly too southern to capture the entirety of the fire, but it </a:t>
            </a:r>
            <a:r>
              <a:rPr lang="en-US" i="1" baseline="0" dirty="0" smtClean="0"/>
              <a:t>does</a:t>
            </a:r>
            <a:r>
              <a:rPr lang="en-US" i="0" baseline="0" dirty="0" smtClean="0"/>
              <a:t> intersect well with an overpass from the Calipso satellite. While MISR has a imagery swath extending approximately 200 </a:t>
            </a:r>
            <a:r>
              <a:rPr lang="en-US" i="0" baseline="0" dirty="0" err="1" smtClean="0"/>
              <a:t>metres</a:t>
            </a:r>
            <a:r>
              <a:rPr lang="en-US" i="0" baseline="0" dirty="0" smtClean="0"/>
              <a:t> on either side of its orbit, shown in orange, CALIOP only captures directly under its orbit, shown in yellow.</a:t>
            </a:r>
            <a:endParaRPr lang="en-US" dirty="0"/>
          </a:p>
        </p:txBody>
      </p:sp>
      <p:sp>
        <p:nvSpPr>
          <p:cNvPr id="4" name="Slide Number Placeholder 3"/>
          <p:cNvSpPr>
            <a:spLocks noGrp="1"/>
          </p:cNvSpPr>
          <p:nvPr>
            <p:ph type="sldNum" sz="quarter" idx="10"/>
          </p:nvPr>
        </p:nvSpPr>
        <p:spPr/>
        <p:txBody>
          <a:bodyPr/>
          <a:lstStyle/>
          <a:p>
            <a:pPr>
              <a:defRPr/>
            </a:pPr>
            <a:fld id="{672AC9C1-4C5D-4177-BBE3-DB4306DBCBB4}" type="slidenum">
              <a:rPr lang="en-US" smtClean="0"/>
              <a:pPr>
                <a:defRPr/>
              </a:pPr>
              <a:t>9</a:t>
            </a:fld>
            <a:endParaRPr lang="en-US"/>
          </a:p>
        </p:txBody>
      </p:sp>
    </p:spTree>
    <p:extLst>
      <p:ext uri="{BB962C8B-B14F-4D97-AF65-F5344CB8AC3E}">
        <p14:creationId xmlns:p14="http://schemas.microsoft.com/office/powerpoint/2010/main" val="20241115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will</a:t>
            </a:r>
            <a:r>
              <a:rPr lang="en-US" baseline="0" dirty="0" smtClean="0"/>
              <a:t> look at the lingering plume which is contained in the MISR swath and is passed over by Calipso. </a:t>
            </a:r>
          </a:p>
          <a:p>
            <a:r>
              <a:rPr lang="en-US" baseline="0" dirty="0" smtClean="0"/>
              <a:t>Once again, the user draws a polygon surrounding the plume in question, and indicates the apparent wind direction. As can be seen here, the wind direction does not have to be linear.</a:t>
            </a:r>
            <a:endParaRPr lang="en-US" dirty="0"/>
          </a:p>
        </p:txBody>
      </p:sp>
      <p:sp>
        <p:nvSpPr>
          <p:cNvPr id="4" name="Slide Number Placeholder 3"/>
          <p:cNvSpPr>
            <a:spLocks noGrp="1"/>
          </p:cNvSpPr>
          <p:nvPr>
            <p:ph type="sldNum" sz="quarter" idx="10"/>
          </p:nvPr>
        </p:nvSpPr>
        <p:spPr/>
        <p:txBody>
          <a:bodyPr/>
          <a:lstStyle/>
          <a:p>
            <a:pPr>
              <a:defRPr/>
            </a:pPr>
            <a:fld id="{672AC9C1-4C5D-4177-BBE3-DB4306DBCBB4}" type="slidenum">
              <a:rPr lang="en-US" smtClean="0"/>
              <a:pPr>
                <a:defRPr/>
              </a:pPr>
              <a:t>10</a:t>
            </a:fld>
            <a:endParaRPr lang="en-US"/>
          </a:p>
        </p:txBody>
      </p:sp>
    </p:spTree>
    <p:extLst>
      <p:ext uri="{BB962C8B-B14F-4D97-AF65-F5344CB8AC3E}">
        <p14:creationId xmlns:p14="http://schemas.microsoft.com/office/powerpoint/2010/main" val="12674513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bwMode="gray">
      <p:bgPr>
        <a:solidFill>
          <a:schemeClr val="bg1"/>
        </a:solidFill>
        <a:effectLst/>
      </p:bgPr>
    </p:bg>
    <p:spTree>
      <p:nvGrpSpPr>
        <p:cNvPr id="1" name=""/>
        <p:cNvGrpSpPr/>
        <p:nvPr/>
      </p:nvGrpSpPr>
      <p:grpSpPr>
        <a:xfrm>
          <a:off x="0" y="0"/>
          <a:ext cx="0" cy="0"/>
          <a:chOff x="0" y="0"/>
          <a:chExt cx="0" cy="0"/>
        </a:xfrm>
      </p:grpSpPr>
      <p:pic>
        <p:nvPicPr>
          <p:cNvPr id="2" name="Picture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14" descr="COM1016_corp_banner__03"/>
          <p:cNvPicPr>
            <a:picLocks noChangeAspect="1" noChangeArrowheads="1"/>
          </p:cNvPicPr>
          <p:nvPr userDrawn="1"/>
        </p:nvPicPr>
        <p:blipFill>
          <a:blip r:embed="rId3">
            <a:extLst>
              <a:ext uri="{28A0092B-C50C-407E-A947-70E740481C1C}">
                <a14:useLocalDpi xmlns:a14="http://schemas.microsoft.com/office/drawing/2010/main" val="0"/>
              </a:ext>
            </a:extLst>
          </a:blip>
          <a:srcRect b="11967"/>
          <a:stretch>
            <a:fillRect/>
          </a:stretch>
        </p:blipFill>
        <p:spPr bwMode="auto">
          <a:xfrm>
            <a:off x="0" y="836613"/>
            <a:ext cx="9144000" cy="1223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295176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Tree>
    <p:extLst>
      <p:ext uri="{BB962C8B-B14F-4D97-AF65-F5344CB8AC3E}">
        <p14:creationId xmlns:p14="http://schemas.microsoft.com/office/powerpoint/2010/main" val="13848645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CA"/>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Tree>
    <p:extLst>
      <p:ext uri="{BB962C8B-B14F-4D97-AF65-F5344CB8AC3E}">
        <p14:creationId xmlns:p14="http://schemas.microsoft.com/office/powerpoint/2010/main" val="1233580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Tree>
    <p:extLst>
      <p:ext uri="{BB962C8B-B14F-4D97-AF65-F5344CB8AC3E}">
        <p14:creationId xmlns:p14="http://schemas.microsoft.com/office/powerpoint/2010/main" val="5521890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CA"/>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41753295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Tree>
    <p:extLst>
      <p:ext uri="{BB962C8B-B14F-4D97-AF65-F5344CB8AC3E}">
        <p14:creationId xmlns:p14="http://schemas.microsoft.com/office/powerpoint/2010/main" val="39157388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CA"/>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Tree>
    <p:extLst>
      <p:ext uri="{BB962C8B-B14F-4D97-AF65-F5344CB8AC3E}">
        <p14:creationId xmlns:p14="http://schemas.microsoft.com/office/powerpoint/2010/main" val="13857428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Tree>
    <p:extLst>
      <p:ext uri="{BB962C8B-B14F-4D97-AF65-F5344CB8AC3E}">
        <p14:creationId xmlns:p14="http://schemas.microsoft.com/office/powerpoint/2010/main" val="31461422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413180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CA"/>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27846269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CA"/>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CA"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23145464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Text Box 24"/>
          <p:cNvSpPr txBox="1">
            <a:spLocks noChangeArrowheads="1"/>
          </p:cNvSpPr>
          <p:nvPr userDrawn="1"/>
        </p:nvSpPr>
        <p:spPr bwMode="auto">
          <a:xfrm>
            <a:off x="755650" y="6092825"/>
            <a:ext cx="813752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Arial" charset="0"/>
                <a:ea typeface="Arial Unicode MS" pitchFamily="34" charset="-128"/>
                <a:cs typeface="Arial Unicode MS" pitchFamily="34" charset="-128"/>
              </a:defRPr>
            </a:lvl1pPr>
            <a:lvl2pPr marL="742950" indent="-285750" eaLnBrk="0" hangingPunct="0">
              <a:defRPr kumimoji="1">
                <a:solidFill>
                  <a:schemeClr val="tx1"/>
                </a:solidFill>
                <a:latin typeface="Arial" charset="0"/>
                <a:ea typeface="Arial Unicode MS" pitchFamily="34" charset="-128"/>
                <a:cs typeface="Arial Unicode MS" pitchFamily="34" charset="-128"/>
              </a:defRPr>
            </a:lvl2pPr>
            <a:lvl3pPr marL="1143000" indent="-228600" eaLnBrk="0" hangingPunct="0">
              <a:defRPr kumimoji="1">
                <a:solidFill>
                  <a:schemeClr val="tx1"/>
                </a:solidFill>
                <a:latin typeface="Arial" charset="0"/>
                <a:ea typeface="Arial Unicode MS" pitchFamily="34" charset="-128"/>
                <a:cs typeface="Arial Unicode MS" pitchFamily="34" charset="-128"/>
              </a:defRPr>
            </a:lvl3pPr>
            <a:lvl4pPr marL="1600200" indent="-228600" eaLnBrk="0" hangingPunct="0">
              <a:defRPr kumimoji="1">
                <a:solidFill>
                  <a:schemeClr val="tx1"/>
                </a:solidFill>
                <a:latin typeface="Arial" charset="0"/>
                <a:ea typeface="Arial Unicode MS" pitchFamily="34" charset="-128"/>
                <a:cs typeface="Arial Unicode MS" pitchFamily="34" charset="-128"/>
              </a:defRPr>
            </a:lvl4pPr>
            <a:lvl5pPr marL="2057400" indent="-228600" eaLnBrk="0" hangingPunct="0">
              <a:defRPr kumimoji="1">
                <a:solidFill>
                  <a:schemeClr val="tx1"/>
                </a:solidFill>
                <a:latin typeface="Arial" charset="0"/>
                <a:ea typeface="Arial Unicode MS" pitchFamily="34" charset="-128"/>
                <a:cs typeface="Arial Unicode MS" pitchFamily="34" charset="-128"/>
              </a:defRPr>
            </a:lvl5pPr>
            <a:lvl6pPr marL="2514600" indent="-228600" eaLnBrk="0" fontAlgn="base" hangingPunct="0">
              <a:spcBef>
                <a:spcPct val="0"/>
              </a:spcBef>
              <a:spcAft>
                <a:spcPct val="0"/>
              </a:spcAft>
              <a:defRPr kumimoji="1">
                <a:solidFill>
                  <a:schemeClr val="tx1"/>
                </a:solidFill>
                <a:latin typeface="Arial" charset="0"/>
                <a:ea typeface="Arial Unicode MS" pitchFamily="34" charset="-128"/>
                <a:cs typeface="Arial Unicode MS" pitchFamily="34" charset="-128"/>
              </a:defRPr>
            </a:lvl6pPr>
            <a:lvl7pPr marL="2971800" indent="-228600" eaLnBrk="0" fontAlgn="base" hangingPunct="0">
              <a:spcBef>
                <a:spcPct val="0"/>
              </a:spcBef>
              <a:spcAft>
                <a:spcPct val="0"/>
              </a:spcAft>
              <a:defRPr kumimoji="1">
                <a:solidFill>
                  <a:schemeClr val="tx1"/>
                </a:solidFill>
                <a:latin typeface="Arial" charset="0"/>
                <a:ea typeface="Arial Unicode MS" pitchFamily="34" charset="-128"/>
                <a:cs typeface="Arial Unicode MS" pitchFamily="34" charset="-128"/>
              </a:defRPr>
            </a:lvl7pPr>
            <a:lvl8pPr marL="3429000" indent="-228600" eaLnBrk="0" fontAlgn="base" hangingPunct="0">
              <a:spcBef>
                <a:spcPct val="0"/>
              </a:spcBef>
              <a:spcAft>
                <a:spcPct val="0"/>
              </a:spcAft>
              <a:defRPr kumimoji="1">
                <a:solidFill>
                  <a:schemeClr val="tx1"/>
                </a:solidFill>
                <a:latin typeface="Arial" charset="0"/>
                <a:ea typeface="Arial Unicode MS" pitchFamily="34" charset="-128"/>
                <a:cs typeface="Arial Unicode MS" pitchFamily="34" charset="-128"/>
              </a:defRPr>
            </a:lvl8pPr>
            <a:lvl9pPr marL="3886200" indent="-228600" eaLnBrk="0" fontAlgn="base" hangingPunct="0">
              <a:spcBef>
                <a:spcPct val="0"/>
              </a:spcBef>
              <a:spcAft>
                <a:spcPct val="0"/>
              </a:spcAft>
              <a:defRPr kumimoji="1">
                <a:solidFill>
                  <a:schemeClr val="tx1"/>
                </a:solidFill>
                <a:latin typeface="Arial" charset="0"/>
                <a:ea typeface="Arial Unicode MS" pitchFamily="34" charset="-128"/>
                <a:cs typeface="Arial Unicode MS" pitchFamily="34" charset="-128"/>
              </a:defRPr>
            </a:lvl9pPr>
          </a:lstStyle>
          <a:p>
            <a:pPr algn="ctr" eaLnBrk="1" hangingPunct="1">
              <a:defRPr/>
            </a:pPr>
            <a:r>
              <a:rPr lang="en-CA" altLang="en-US" sz="1000" dirty="0" smtClean="0"/>
              <a:t>Page </a:t>
            </a:r>
            <a:fld id="{5C2FA2A9-308C-48B7-A269-6D2EC3B54661}" type="slidenum">
              <a:rPr lang="en-CA" altLang="en-US" sz="1000" smtClean="0"/>
              <a:pPr algn="ctr" eaLnBrk="1" hangingPunct="1">
                <a:defRPr/>
              </a:pPr>
              <a:t>‹#›</a:t>
            </a:fld>
            <a:r>
              <a:rPr lang="en-CA" altLang="en-US" sz="1000" dirty="0" smtClean="0"/>
              <a:t> – </a:t>
            </a:r>
            <a:fld id="{CC847831-0CF2-47B3-9829-0702ECCCFE4A}" type="datetime4">
              <a:rPr kumimoji="0" lang="en-CA" altLang="en-US" sz="1000" smtClean="0"/>
              <a:pPr algn="ctr" eaLnBrk="1" hangingPunct="1">
                <a:defRPr/>
              </a:pPr>
              <a:t>November-20-17</a:t>
            </a:fld>
            <a:endParaRPr kumimoji="0" lang="en-CA" altLang="en-US" sz="1000" dirty="0" smtClean="0"/>
          </a:p>
        </p:txBody>
      </p:sp>
      <p:sp>
        <p:nvSpPr>
          <p:cNvPr id="1027" name="Rectangle 28"/>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CA" altLang="en-US" smtClean="0"/>
              <a:t>Click to edit Master title style</a:t>
            </a:r>
          </a:p>
        </p:txBody>
      </p:sp>
      <p:sp>
        <p:nvSpPr>
          <p:cNvPr id="1028" name="Rectangle 29"/>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CA" altLang="en-US" smtClean="0"/>
              <a:t>Click to edit Master text styles</a:t>
            </a:r>
          </a:p>
          <a:p>
            <a:pPr lvl="1"/>
            <a:r>
              <a:rPr lang="en-CA" altLang="en-US" smtClean="0"/>
              <a:t>Second level</a:t>
            </a:r>
          </a:p>
          <a:p>
            <a:pPr lvl="2"/>
            <a:r>
              <a:rPr lang="en-CA" altLang="en-US" smtClean="0"/>
              <a:t>Third level</a:t>
            </a:r>
          </a:p>
          <a:p>
            <a:pPr lvl="3"/>
            <a:r>
              <a:rPr lang="en-CA" altLang="en-US" smtClean="0"/>
              <a:t>Fourth level</a:t>
            </a:r>
          </a:p>
          <a:p>
            <a:pPr lvl="4"/>
            <a:r>
              <a:rPr lang="en-CA" altLang="en-US" smtClean="0"/>
              <a:t>Fifth level</a:t>
            </a:r>
          </a:p>
        </p:txBody>
      </p:sp>
      <p:sp>
        <p:nvSpPr>
          <p:cNvPr id="1029" name="Line 30"/>
          <p:cNvSpPr>
            <a:spLocks noChangeShapeType="1"/>
          </p:cNvSpPr>
          <p:nvPr userDrawn="1"/>
        </p:nvSpPr>
        <p:spPr bwMode="auto">
          <a:xfrm>
            <a:off x="827088" y="1268413"/>
            <a:ext cx="8316912" cy="0"/>
          </a:xfrm>
          <a:prstGeom prst="line">
            <a:avLst/>
          </a:prstGeom>
          <a:noFill/>
          <a:ln w="28575">
            <a:solidFill>
              <a:srgbClr val="3A601B"/>
            </a:solidFill>
            <a:round/>
            <a:headEnd/>
            <a:tailEnd/>
          </a:ln>
          <a:extLst>
            <a:ext uri="{909E8E84-426E-40DD-AFC4-6F175D3DCCD1}">
              <a14:hiddenFill xmlns:a14="http://schemas.microsoft.com/office/drawing/2010/main">
                <a:noFill/>
              </a14:hiddenFill>
            </a:ext>
          </a:extLst>
        </p:spPr>
        <p:txBody>
          <a:bodyPr/>
          <a:lstStyle/>
          <a:p>
            <a:endParaRPr lang="en-CA"/>
          </a:p>
        </p:txBody>
      </p:sp>
    </p:spTree>
  </p:cSld>
  <p:clrMap bg1="lt1" tx1="dk1" bg2="lt2" tx2="dk2" accent1="accent1" accent2="accent2" accent3="accent3" accent4="accent4" accent5="accent5" accent6="accent6" hlink="hlink" folHlink="folHlink"/>
  <p:sldLayoutIdLst>
    <p:sldLayoutId id="2147483791" r:id="rId1"/>
    <p:sldLayoutId id="2147483781" r:id="rId2"/>
    <p:sldLayoutId id="2147483782" r:id="rId3"/>
    <p:sldLayoutId id="2147483783" r:id="rId4"/>
    <p:sldLayoutId id="2147483784" r:id="rId5"/>
    <p:sldLayoutId id="2147483785" r:id="rId6"/>
    <p:sldLayoutId id="2147483786" r:id="rId7"/>
    <p:sldLayoutId id="2147483787" r:id="rId8"/>
    <p:sldLayoutId id="2147483788" r:id="rId9"/>
    <p:sldLayoutId id="2147483789" r:id="rId10"/>
    <p:sldLayoutId id="2147483790" r:id="rId11"/>
  </p:sldLayoutIdLst>
  <p:txStyles>
    <p:titleStyle>
      <a:lvl1pPr algn="l" rtl="0" eaLnBrk="0" fontAlgn="base" hangingPunct="0">
        <a:spcBef>
          <a:spcPct val="0"/>
        </a:spcBef>
        <a:spcAft>
          <a:spcPct val="0"/>
        </a:spcAft>
        <a:defRPr kumimoji="1" sz="3600" b="1">
          <a:solidFill>
            <a:srgbClr val="3A601B"/>
          </a:solidFill>
          <a:latin typeface="+mj-lt"/>
          <a:ea typeface="+mj-ea"/>
          <a:cs typeface="+mj-cs"/>
        </a:defRPr>
      </a:lvl1pPr>
      <a:lvl2pPr algn="l" rtl="0" eaLnBrk="0" fontAlgn="base" hangingPunct="0">
        <a:spcBef>
          <a:spcPct val="0"/>
        </a:spcBef>
        <a:spcAft>
          <a:spcPct val="0"/>
        </a:spcAft>
        <a:defRPr kumimoji="1" sz="3600" b="1">
          <a:solidFill>
            <a:srgbClr val="3A601B"/>
          </a:solidFill>
          <a:latin typeface="Arial" charset="0"/>
          <a:ea typeface="Arial Unicode MS" pitchFamily="34" charset="-128"/>
          <a:cs typeface="Arial Unicode MS" pitchFamily="34" charset="-128"/>
        </a:defRPr>
      </a:lvl2pPr>
      <a:lvl3pPr algn="l" rtl="0" eaLnBrk="0" fontAlgn="base" hangingPunct="0">
        <a:spcBef>
          <a:spcPct val="0"/>
        </a:spcBef>
        <a:spcAft>
          <a:spcPct val="0"/>
        </a:spcAft>
        <a:defRPr kumimoji="1" sz="3600" b="1">
          <a:solidFill>
            <a:srgbClr val="3A601B"/>
          </a:solidFill>
          <a:latin typeface="Arial" charset="0"/>
          <a:ea typeface="Arial Unicode MS" pitchFamily="34" charset="-128"/>
          <a:cs typeface="Arial Unicode MS" pitchFamily="34" charset="-128"/>
        </a:defRPr>
      </a:lvl3pPr>
      <a:lvl4pPr algn="l" rtl="0" eaLnBrk="0" fontAlgn="base" hangingPunct="0">
        <a:spcBef>
          <a:spcPct val="0"/>
        </a:spcBef>
        <a:spcAft>
          <a:spcPct val="0"/>
        </a:spcAft>
        <a:defRPr kumimoji="1" sz="3600" b="1">
          <a:solidFill>
            <a:srgbClr val="3A601B"/>
          </a:solidFill>
          <a:latin typeface="Arial" charset="0"/>
          <a:ea typeface="Arial Unicode MS" pitchFamily="34" charset="-128"/>
          <a:cs typeface="Arial Unicode MS" pitchFamily="34" charset="-128"/>
        </a:defRPr>
      </a:lvl4pPr>
      <a:lvl5pPr algn="l" rtl="0" eaLnBrk="0" fontAlgn="base" hangingPunct="0">
        <a:spcBef>
          <a:spcPct val="0"/>
        </a:spcBef>
        <a:spcAft>
          <a:spcPct val="0"/>
        </a:spcAft>
        <a:defRPr kumimoji="1" sz="3600" b="1">
          <a:solidFill>
            <a:srgbClr val="3A601B"/>
          </a:solidFill>
          <a:latin typeface="Arial" charset="0"/>
          <a:ea typeface="Arial Unicode MS" pitchFamily="34" charset="-128"/>
          <a:cs typeface="Arial Unicode MS" pitchFamily="34" charset="-128"/>
        </a:defRPr>
      </a:lvl5pPr>
      <a:lvl6pPr marL="457200" algn="l" rtl="0" fontAlgn="base">
        <a:spcBef>
          <a:spcPct val="0"/>
        </a:spcBef>
        <a:spcAft>
          <a:spcPct val="0"/>
        </a:spcAft>
        <a:defRPr kumimoji="1" sz="3600" b="1">
          <a:solidFill>
            <a:srgbClr val="3A601B"/>
          </a:solidFill>
          <a:latin typeface="Arial" charset="0"/>
          <a:ea typeface="Arial Unicode MS" pitchFamily="34" charset="-128"/>
          <a:cs typeface="Arial Unicode MS" pitchFamily="34" charset="-128"/>
        </a:defRPr>
      </a:lvl6pPr>
      <a:lvl7pPr marL="914400" algn="l" rtl="0" fontAlgn="base">
        <a:spcBef>
          <a:spcPct val="0"/>
        </a:spcBef>
        <a:spcAft>
          <a:spcPct val="0"/>
        </a:spcAft>
        <a:defRPr kumimoji="1" sz="3600" b="1">
          <a:solidFill>
            <a:srgbClr val="3A601B"/>
          </a:solidFill>
          <a:latin typeface="Arial" charset="0"/>
          <a:ea typeface="Arial Unicode MS" pitchFamily="34" charset="-128"/>
          <a:cs typeface="Arial Unicode MS" pitchFamily="34" charset="-128"/>
        </a:defRPr>
      </a:lvl7pPr>
      <a:lvl8pPr marL="1371600" algn="l" rtl="0" fontAlgn="base">
        <a:spcBef>
          <a:spcPct val="0"/>
        </a:spcBef>
        <a:spcAft>
          <a:spcPct val="0"/>
        </a:spcAft>
        <a:defRPr kumimoji="1" sz="3600" b="1">
          <a:solidFill>
            <a:srgbClr val="3A601B"/>
          </a:solidFill>
          <a:latin typeface="Arial" charset="0"/>
          <a:ea typeface="Arial Unicode MS" pitchFamily="34" charset="-128"/>
          <a:cs typeface="Arial Unicode MS" pitchFamily="34" charset="-128"/>
        </a:defRPr>
      </a:lvl8pPr>
      <a:lvl9pPr marL="1828800" algn="l" rtl="0" fontAlgn="base">
        <a:spcBef>
          <a:spcPct val="0"/>
        </a:spcBef>
        <a:spcAft>
          <a:spcPct val="0"/>
        </a:spcAft>
        <a:defRPr kumimoji="1" sz="3600" b="1">
          <a:solidFill>
            <a:srgbClr val="3A601B"/>
          </a:solidFill>
          <a:latin typeface="Arial" charset="0"/>
          <a:ea typeface="Arial Unicode MS" pitchFamily="34" charset="-128"/>
          <a:cs typeface="Arial Unicode MS" pitchFamily="34" charset="-128"/>
        </a:defRPr>
      </a:lvl9pPr>
    </p:titleStyle>
    <p:bodyStyle>
      <a:lvl1pPr marL="287338" indent="-287338" algn="l" rtl="0" eaLnBrk="0" fontAlgn="base" hangingPunct="0">
        <a:spcBef>
          <a:spcPct val="20000"/>
        </a:spcBef>
        <a:spcAft>
          <a:spcPct val="0"/>
        </a:spcAft>
        <a:buClr>
          <a:srgbClr val="FF0000"/>
        </a:buClr>
        <a:buSzPct val="120000"/>
        <a:buChar char="•"/>
        <a:defRPr kumimoji="1" sz="2400">
          <a:solidFill>
            <a:schemeClr val="tx1"/>
          </a:solidFill>
          <a:latin typeface="+mn-lt"/>
          <a:ea typeface="+mn-ea"/>
          <a:cs typeface="+mn-cs"/>
        </a:defRPr>
      </a:lvl1pPr>
      <a:lvl2pPr marL="765175" indent="-287338" algn="l" rtl="0" eaLnBrk="0" fontAlgn="base" hangingPunct="0">
        <a:spcBef>
          <a:spcPct val="20000"/>
        </a:spcBef>
        <a:spcAft>
          <a:spcPct val="0"/>
        </a:spcAft>
        <a:buClr>
          <a:srgbClr val="3A601B"/>
        </a:buClr>
        <a:buFont typeface="Arial" charset="0"/>
        <a:buChar char="–"/>
        <a:defRPr kumimoji="1" sz="2000">
          <a:solidFill>
            <a:schemeClr val="tx1"/>
          </a:solidFill>
          <a:latin typeface="+mn-lt"/>
          <a:ea typeface="+mn-ea"/>
          <a:cs typeface="+mn-cs"/>
        </a:defRPr>
      </a:lvl2pPr>
      <a:lvl3pPr marL="1139825" indent="-182563" algn="l" rtl="0" eaLnBrk="0" fontAlgn="base" hangingPunct="0">
        <a:spcBef>
          <a:spcPct val="20000"/>
        </a:spcBef>
        <a:spcAft>
          <a:spcPct val="0"/>
        </a:spcAft>
        <a:buClr>
          <a:srgbClr val="C8A200"/>
        </a:buClr>
        <a:buFont typeface="Arial" charset="0"/>
        <a:buChar char="▪"/>
        <a:defRPr kumimoji="1">
          <a:solidFill>
            <a:schemeClr val="tx1"/>
          </a:solidFill>
          <a:latin typeface="+mn-lt"/>
          <a:ea typeface="+mn-ea"/>
          <a:cs typeface="+mn-cs"/>
        </a:defRPr>
      </a:lvl3pPr>
      <a:lvl4pPr marL="1617663" indent="-287338" algn="l" rtl="0" eaLnBrk="0" fontAlgn="base" hangingPunct="0">
        <a:spcBef>
          <a:spcPct val="20000"/>
        </a:spcBef>
        <a:spcAft>
          <a:spcPct val="0"/>
        </a:spcAft>
        <a:buChar char="–"/>
        <a:defRPr kumimoji="1" sz="1600">
          <a:solidFill>
            <a:schemeClr val="tx1"/>
          </a:solidFill>
          <a:latin typeface="+mn-lt"/>
          <a:ea typeface="+mn-ea"/>
          <a:cs typeface="+mn-cs"/>
        </a:defRPr>
      </a:lvl4pPr>
      <a:lvl5pPr marL="2000250" indent="-190500" algn="l" rtl="0" eaLnBrk="0" fontAlgn="base" hangingPunct="0">
        <a:spcBef>
          <a:spcPct val="20000"/>
        </a:spcBef>
        <a:spcAft>
          <a:spcPct val="0"/>
        </a:spcAft>
        <a:buChar char="»"/>
        <a:defRPr kumimoji="1" sz="1400">
          <a:solidFill>
            <a:schemeClr val="tx1"/>
          </a:solidFill>
          <a:latin typeface="+mn-lt"/>
          <a:ea typeface="+mn-ea"/>
          <a:cs typeface="+mn-cs"/>
        </a:defRPr>
      </a:lvl5pPr>
      <a:lvl6pPr marL="2457450" indent="-190500" algn="l" rtl="0" fontAlgn="base">
        <a:spcBef>
          <a:spcPct val="20000"/>
        </a:spcBef>
        <a:spcAft>
          <a:spcPct val="0"/>
        </a:spcAft>
        <a:buChar char="»"/>
        <a:defRPr kumimoji="1" sz="1400">
          <a:solidFill>
            <a:schemeClr val="tx1"/>
          </a:solidFill>
          <a:latin typeface="+mn-lt"/>
          <a:ea typeface="+mn-ea"/>
          <a:cs typeface="+mn-cs"/>
        </a:defRPr>
      </a:lvl6pPr>
      <a:lvl7pPr marL="2914650" indent="-190500" algn="l" rtl="0" fontAlgn="base">
        <a:spcBef>
          <a:spcPct val="20000"/>
        </a:spcBef>
        <a:spcAft>
          <a:spcPct val="0"/>
        </a:spcAft>
        <a:buChar char="»"/>
        <a:defRPr kumimoji="1" sz="1400">
          <a:solidFill>
            <a:schemeClr val="tx1"/>
          </a:solidFill>
          <a:latin typeface="+mn-lt"/>
          <a:ea typeface="+mn-ea"/>
          <a:cs typeface="+mn-cs"/>
        </a:defRPr>
      </a:lvl7pPr>
      <a:lvl8pPr marL="3371850" indent="-190500" algn="l" rtl="0" fontAlgn="base">
        <a:spcBef>
          <a:spcPct val="20000"/>
        </a:spcBef>
        <a:spcAft>
          <a:spcPct val="0"/>
        </a:spcAft>
        <a:buChar char="»"/>
        <a:defRPr kumimoji="1" sz="1400">
          <a:solidFill>
            <a:schemeClr val="tx1"/>
          </a:solidFill>
          <a:latin typeface="+mn-lt"/>
          <a:ea typeface="+mn-ea"/>
          <a:cs typeface="+mn-cs"/>
        </a:defRPr>
      </a:lvl8pPr>
      <a:lvl9pPr marL="3829050" indent="-190500" algn="l" rtl="0" fontAlgn="base">
        <a:spcBef>
          <a:spcPct val="20000"/>
        </a:spcBef>
        <a:spcAft>
          <a:spcPct val="0"/>
        </a:spcAft>
        <a:buChar char="»"/>
        <a:defRPr kumimoji="1" sz="14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1.jpg"/></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7.jpg"/><Relationship Id="rId4" Type="http://schemas.openxmlformats.org/officeDocument/2006/relationships/image" Target="../media/image6.jpe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7.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3.jpg"/></Relationships>
</file>

<file path=ppt/slides/_rels/slide9.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8"/>
          <p:cNvSpPr>
            <a:spLocks noGrp="1" noChangeArrowheads="1"/>
          </p:cNvSpPr>
          <p:nvPr>
            <p:ph type="ctrTitle" idx="4294967295"/>
          </p:nvPr>
        </p:nvSpPr>
        <p:spPr>
          <a:xfrm>
            <a:off x="323850" y="2133600"/>
            <a:ext cx="8640763" cy="1470025"/>
          </a:xfrm>
          <a:solidFill>
            <a:srgbClr val="FFFFFF"/>
          </a:solidFill>
        </p:spPr>
        <p:txBody>
          <a:bodyPr/>
          <a:lstStyle/>
          <a:p>
            <a:pPr algn="ctr" eaLnBrk="1" hangingPunct="1"/>
            <a:r>
              <a:rPr lang="en-US" altLang="en-US" sz="3400" dirty="0" smtClean="0"/>
              <a:t>Plume Height Measurements using MISR  Satellite Observations and MINX</a:t>
            </a:r>
          </a:p>
        </p:txBody>
      </p:sp>
      <p:sp>
        <p:nvSpPr>
          <p:cNvPr id="3075" name="Rectangle 10"/>
          <p:cNvSpPr>
            <a:spLocks noGrp="1" noChangeArrowheads="1"/>
          </p:cNvSpPr>
          <p:nvPr>
            <p:ph type="subTitle" idx="4294967295"/>
          </p:nvPr>
        </p:nvSpPr>
        <p:spPr>
          <a:xfrm>
            <a:off x="971600" y="3933056"/>
            <a:ext cx="7075339" cy="1944687"/>
          </a:xfrm>
          <a:solidFill>
            <a:srgbClr val="FFFFFF"/>
          </a:solidFill>
        </p:spPr>
        <p:txBody>
          <a:bodyPr/>
          <a:lstStyle/>
          <a:p>
            <a:pPr marL="0" indent="0" eaLnBrk="1" hangingPunct="1">
              <a:buFontTx/>
              <a:buNone/>
            </a:pPr>
            <a:r>
              <a:rPr lang="en-US" altLang="zh-TW" sz="1800" b="1" dirty="0" smtClean="0"/>
              <a:t>Nolan Dickson, Chris McLinden</a:t>
            </a:r>
            <a:r>
              <a:rPr lang="en-US" altLang="zh-TW" sz="1800" b="1" dirty="0"/>
              <a:t>, Mark </a:t>
            </a:r>
            <a:r>
              <a:rPr lang="en-US" altLang="zh-TW" sz="1800" b="1" dirty="0" smtClean="0"/>
              <a:t>Shephard, </a:t>
            </a:r>
            <a:r>
              <a:rPr lang="en-US" altLang="zh-TW" sz="1800" b="1" dirty="0"/>
              <a:t>Jack </a:t>
            </a:r>
            <a:r>
              <a:rPr lang="en-US" altLang="zh-TW" sz="1800" b="1" dirty="0" smtClean="0"/>
              <a:t>Chen, Ahmed Lezzaik, Jesse Thompson, + …</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bwMode="auto">
          <a:xfrm>
            <a:off x="755576" y="1196752"/>
            <a:ext cx="8388424" cy="130944"/>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en-US" sz="1800" b="0" i="0" u="none" strike="noStrike" cap="none" normalizeH="0" baseline="0" smtClean="0">
              <a:ln>
                <a:noFill/>
              </a:ln>
              <a:solidFill>
                <a:schemeClr val="tx1"/>
              </a:solidFill>
              <a:effectLst/>
              <a:latin typeface="Arial" charset="0"/>
              <a:ea typeface="Arial Unicode MS" pitchFamily="34" charset="-128"/>
              <a:cs typeface="Arial Unicode MS" pitchFamily="34" charset="-128"/>
            </a:endParaRPr>
          </a:p>
        </p:txBody>
      </p:sp>
      <p:sp>
        <p:nvSpPr>
          <p:cNvPr id="3" name="Content Placeholder 2"/>
          <p:cNvSpPr>
            <a:spLocks noGrp="1"/>
          </p:cNvSpPr>
          <p:nvPr>
            <p:ph idx="1"/>
          </p:nvPr>
        </p:nvSpPr>
        <p:spPr>
          <a:xfrm>
            <a:off x="755576" y="1196752"/>
            <a:ext cx="3030134" cy="4525963"/>
          </a:xfrm>
        </p:spPr>
        <p:txBody>
          <a:bodyPr/>
          <a:lstStyle/>
          <a:p>
            <a:r>
              <a:rPr lang="en-US" dirty="0" smtClean="0"/>
              <a:t>Lingering plume chosen as it is also covered by Calipso LIDAR.</a:t>
            </a: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85710" y="1196752"/>
            <a:ext cx="5168574" cy="4896544"/>
          </a:xfrm>
          <a:prstGeom prst="rect">
            <a:avLst/>
          </a:prstGeom>
        </p:spPr>
      </p:pic>
      <p:cxnSp>
        <p:nvCxnSpPr>
          <p:cNvPr id="7" name="Straight Connector 6"/>
          <p:cNvCxnSpPr/>
          <p:nvPr/>
        </p:nvCxnSpPr>
        <p:spPr bwMode="auto">
          <a:xfrm>
            <a:off x="3768859" y="1844824"/>
            <a:ext cx="2027277" cy="4248472"/>
          </a:xfrm>
          <a:prstGeom prst="line">
            <a:avLst/>
          </a:prstGeom>
          <a:solidFill>
            <a:schemeClr val="accent1"/>
          </a:solidFill>
          <a:ln w="9525" cap="flat" cmpd="sng" algn="ctr">
            <a:solidFill>
              <a:srgbClr val="FF9933"/>
            </a:solidFill>
            <a:prstDash val="solid"/>
            <a:round/>
            <a:headEnd type="none" w="med" len="med"/>
            <a:tailEnd type="none" w="med" len="med"/>
          </a:ln>
          <a:effectLst/>
        </p:spPr>
      </p:cxnSp>
      <p:sp>
        <p:nvSpPr>
          <p:cNvPr id="13" name="TextBox 12"/>
          <p:cNvSpPr txBox="1"/>
          <p:nvPr/>
        </p:nvSpPr>
        <p:spPr>
          <a:xfrm>
            <a:off x="3768694" y="5013177"/>
            <a:ext cx="1866410" cy="646331"/>
          </a:xfrm>
          <a:prstGeom prst="rect">
            <a:avLst/>
          </a:prstGeom>
          <a:noFill/>
        </p:spPr>
        <p:txBody>
          <a:bodyPr wrap="square" rtlCol="0">
            <a:spAutoFit/>
          </a:bodyPr>
          <a:lstStyle/>
          <a:p>
            <a:r>
              <a:rPr lang="en-US" dirty="0" smtClean="0">
                <a:solidFill>
                  <a:srgbClr val="FFC000"/>
                </a:solidFill>
              </a:rPr>
              <a:t>CALIOP overpass</a:t>
            </a:r>
            <a:endParaRPr lang="en-US" dirty="0">
              <a:solidFill>
                <a:srgbClr val="FFC000"/>
              </a:solidFill>
            </a:endParaRPr>
          </a:p>
        </p:txBody>
      </p:sp>
      <p:cxnSp>
        <p:nvCxnSpPr>
          <p:cNvPr id="16" name="Elbow Connector 15"/>
          <p:cNvCxnSpPr/>
          <p:nvPr/>
        </p:nvCxnSpPr>
        <p:spPr bwMode="auto">
          <a:xfrm rot="5400000">
            <a:off x="4276855" y="4429999"/>
            <a:ext cx="720080" cy="446274"/>
          </a:xfrm>
          <a:prstGeom prst="bentConnector3">
            <a:avLst>
              <a:gd name="adj1" fmla="val 50000"/>
            </a:avLst>
          </a:prstGeom>
          <a:solidFill>
            <a:schemeClr val="accent1"/>
          </a:solidFill>
          <a:ln w="9525" cap="flat" cmpd="sng" algn="ctr">
            <a:solidFill>
              <a:srgbClr val="FFC000"/>
            </a:solidFill>
            <a:prstDash val="solid"/>
            <a:round/>
            <a:headEnd type="none" w="med" len="med"/>
            <a:tailEnd type="arrow"/>
          </a:ln>
          <a:effectLst/>
        </p:spPr>
      </p:cxnSp>
      <p:sp>
        <p:nvSpPr>
          <p:cNvPr id="10" name="Title 1"/>
          <p:cNvSpPr>
            <a:spLocks noGrp="1"/>
          </p:cNvSpPr>
          <p:nvPr>
            <p:ph type="title"/>
          </p:nvPr>
        </p:nvSpPr>
        <p:spPr>
          <a:xfrm>
            <a:off x="467544" y="23581"/>
            <a:ext cx="8676456" cy="741123"/>
          </a:xfrm>
        </p:spPr>
        <p:txBody>
          <a:bodyPr/>
          <a:lstStyle/>
          <a:p>
            <a:r>
              <a:rPr lang="en-US" sz="3200" dirty="0" smtClean="0"/>
              <a:t>Fort McMurray Wildfire (May 15</a:t>
            </a:r>
            <a:r>
              <a:rPr lang="en-US" sz="3200" baseline="30000" dirty="0" smtClean="0"/>
              <a:t>th</a:t>
            </a:r>
            <a:r>
              <a:rPr lang="en-US" sz="3200" dirty="0" smtClean="0"/>
              <a:t>) Example</a:t>
            </a:r>
            <a:endParaRPr lang="en-US" sz="3200" dirty="0"/>
          </a:p>
        </p:txBody>
      </p:sp>
    </p:spTree>
    <p:extLst>
      <p:ext uri="{BB962C8B-B14F-4D97-AF65-F5344CB8AC3E}">
        <p14:creationId xmlns:p14="http://schemas.microsoft.com/office/powerpoint/2010/main" val="10222362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3848" y="6309320"/>
            <a:ext cx="5831401" cy="433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 name="Rectangle 18"/>
          <p:cNvSpPr/>
          <p:nvPr/>
        </p:nvSpPr>
        <p:spPr bwMode="auto">
          <a:xfrm>
            <a:off x="755576" y="1196752"/>
            <a:ext cx="8388424" cy="130944"/>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en-US" sz="1800" b="0" i="0" u="none" strike="noStrike" cap="none" normalizeH="0" baseline="0" smtClean="0">
              <a:ln>
                <a:noFill/>
              </a:ln>
              <a:solidFill>
                <a:schemeClr val="tx1"/>
              </a:solidFill>
              <a:effectLst/>
              <a:latin typeface="Arial" charset="0"/>
              <a:ea typeface="Arial Unicode MS" pitchFamily="34" charset="-128"/>
              <a:cs typeface="Arial Unicode MS" pitchFamily="34" charset="-128"/>
            </a:endParaRPr>
          </a:p>
        </p:txBody>
      </p:sp>
      <p:pic>
        <p:nvPicPr>
          <p:cNvPr id="2052" name="Picture 4" descr="http://www-calipso.larc.nasa.gov/data/BROWSE/production/V3-30/2016-05-15/2016-05-15_19-42-56_V3.30_3_6.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02581" y="888017"/>
            <a:ext cx="6191250" cy="3176588"/>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www-calipso.larc.nasa.gov/data/BROWSE/production/V3-30/2016-05-15/2016-05-15_19-42-56_V3.30_3_9.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02580" y="4158000"/>
            <a:ext cx="6132669" cy="2443163"/>
          </a:xfrm>
          <a:prstGeom prst="rect">
            <a:avLst/>
          </a:prstGeom>
          <a:noFill/>
          <a:extLst>
            <a:ext uri="{909E8E84-426E-40DD-AFC4-6F175D3DCCD1}">
              <a14:hiddenFill xmlns:a14="http://schemas.microsoft.com/office/drawing/2010/main">
                <a:solidFill>
                  <a:srgbClr val="FFFFFF"/>
                </a:solidFill>
              </a14:hiddenFill>
            </a:ext>
          </a:extLst>
        </p:spPr>
      </p:pic>
      <p:pic>
        <p:nvPicPr>
          <p:cNvPr id="2055" name="Picture 7"/>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2705" y="3460269"/>
            <a:ext cx="2819876" cy="20197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p:cNvSpPr txBox="1"/>
          <p:nvPr/>
        </p:nvSpPr>
        <p:spPr>
          <a:xfrm>
            <a:off x="78858" y="5480847"/>
            <a:ext cx="2827569" cy="461665"/>
          </a:xfrm>
          <a:prstGeom prst="rect">
            <a:avLst/>
          </a:prstGeom>
          <a:noFill/>
        </p:spPr>
        <p:txBody>
          <a:bodyPr wrap="none" rtlCol="0">
            <a:spAutoFit/>
          </a:bodyPr>
          <a:lstStyle/>
          <a:p>
            <a:pPr algn="ctr"/>
            <a:r>
              <a:rPr lang="en-CA" sz="1200" b="1" dirty="0" smtClean="0"/>
              <a:t>Terra MODIS </a:t>
            </a:r>
          </a:p>
          <a:p>
            <a:pPr algn="ctr"/>
            <a:r>
              <a:rPr lang="en-CA" sz="1200" b="1" dirty="0" smtClean="0"/>
              <a:t>True Color Composite 15</a:t>
            </a:r>
            <a:r>
              <a:rPr lang="en-CA" sz="1200" b="1" baseline="30000" dirty="0" smtClean="0"/>
              <a:t>th</a:t>
            </a:r>
            <a:r>
              <a:rPr lang="en-CA" sz="1200" b="1" dirty="0" smtClean="0"/>
              <a:t> May 2016</a:t>
            </a:r>
            <a:endParaRPr lang="en-US" sz="1200" b="1" dirty="0"/>
          </a:p>
        </p:txBody>
      </p:sp>
      <p:sp>
        <p:nvSpPr>
          <p:cNvPr id="8" name="Oval 7"/>
          <p:cNvSpPr/>
          <p:nvPr/>
        </p:nvSpPr>
        <p:spPr>
          <a:xfrm>
            <a:off x="5220072" y="5517232"/>
            <a:ext cx="1584176" cy="64807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5220072" y="2996952"/>
            <a:ext cx="1584176" cy="72008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rot="3720000">
            <a:off x="107344" y="4298147"/>
            <a:ext cx="1938622" cy="20132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p:cNvCxnSpPr/>
          <p:nvPr/>
        </p:nvCxnSpPr>
        <p:spPr>
          <a:xfrm flipV="1">
            <a:off x="1259632" y="3573016"/>
            <a:ext cx="4032448" cy="825792"/>
          </a:xfrm>
          <a:prstGeom prst="straightConnector1">
            <a:avLst/>
          </a:prstGeom>
          <a:ln w="38100">
            <a:solidFill>
              <a:srgbClr val="FF33CC"/>
            </a:solidFill>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1259632" y="4398807"/>
            <a:ext cx="4032448" cy="1312872"/>
          </a:xfrm>
          <a:prstGeom prst="straightConnector1">
            <a:avLst/>
          </a:prstGeom>
          <a:ln w="38100">
            <a:solidFill>
              <a:srgbClr val="FF33CC"/>
            </a:solidFill>
            <a:tailEnd type="arrow"/>
          </a:ln>
        </p:spPr>
        <p:style>
          <a:lnRef idx="1">
            <a:schemeClr val="accent1"/>
          </a:lnRef>
          <a:fillRef idx="0">
            <a:schemeClr val="accent1"/>
          </a:fillRef>
          <a:effectRef idx="0">
            <a:schemeClr val="accent1"/>
          </a:effectRef>
          <a:fontRef idx="minor">
            <a:schemeClr val="tx1"/>
          </a:fontRef>
        </p:style>
      </p:cxnSp>
      <p:cxnSp>
        <p:nvCxnSpPr>
          <p:cNvPr id="3" name="Straight Arrow Connector 2"/>
          <p:cNvCxnSpPr/>
          <p:nvPr/>
        </p:nvCxnSpPr>
        <p:spPr>
          <a:xfrm flipV="1">
            <a:off x="6335579" y="3719466"/>
            <a:ext cx="0" cy="367185"/>
          </a:xfrm>
          <a:prstGeom prst="straightConnector1">
            <a:avLst/>
          </a:prstGeom>
          <a:ln w="25400">
            <a:solidFill>
              <a:schemeClr val="accent2">
                <a:lumMod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159536" y="3750221"/>
            <a:ext cx="577925" cy="92333"/>
          </a:xfrm>
          <a:prstGeom prst="rect">
            <a:avLst/>
          </a:prstGeom>
          <a:noFill/>
        </p:spPr>
        <p:txBody>
          <a:bodyPr wrap="square" lIns="0" tIns="0" rIns="0" bIns="0" rtlCol="0">
            <a:spAutoFit/>
          </a:bodyPr>
          <a:lstStyle/>
          <a:p>
            <a:r>
              <a:rPr lang="en-US" sz="600" dirty="0" smtClean="0">
                <a:solidFill>
                  <a:srgbClr val="FF0000"/>
                </a:solidFill>
              </a:rPr>
              <a:t>Fort McMurray </a:t>
            </a:r>
            <a:r>
              <a:rPr lang="en-US" sz="600" b="1" baseline="-10000" dirty="0" smtClean="0">
                <a:solidFill>
                  <a:srgbClr val="FF0000"/>
                </a:solidFill>
              </a:rPr>
              <a:t>x</a:t>
            </a:r>
            <a:endParaRPr lang="en-US" sz="600" b="1" baseline="-10000" dirty="0">
              <a:solidFill>
                <a:srgbClr val="FF0000"/>
              </a:solidFill>
            </a:endParaRPr>
          </a:p>
        </p:txBody>
      </p:sp>
      <p:sp>
        <p:nvSpPr>
          <p:cNvPr id="15" name="TextBox 14"/>
          <p:cNvSpPr txBox="1"/>
          <p:nvPr/>
        </p:nvSpPr>
        <p:spPr>
          <a:xfrm>
            <a:off x="737461" y="1658417"/>
            <a:ext cx="1944216" cy="646331"/>
          </a:xfrm>
          <a:prstGeom prst="rect">
            <a:avLst/>
          </a:prstGeom>
          <a:noFill/>
        </p:spPr>
        <p:txBody>
          <a:bodyPr wrap="square" rtlCol="0">
            <a:spAutoFit/>
          </a:bodyPr>
          <a:lstStyle/>
          <a:p>
            <a:r>
              <a:rPr lang="en-US" dirty="0" err="1" smtClean="0"/>
              <a:t>Calipso</a:t>
            </a:r>
            <a:r>
              <a:rPr lang="en-US" dirty="0" smtClean="0"/>
              <a:t> vertical feature masks.</a:t>
            </a:r>
          </a:p>
        </p:txBody>
      </p:sp>
      <p:sp>
        <p:nvSpPr>
          <p:cNvPr id="17" name="TextBox 16"/>
          <p:cNvSpPr txBox="1"/>
          <p:nvPr/>
        </p:nvSpPr>
        <p:spPr>
          <a:xfrm>
            <a:off x="5508104" y="2106979"/>
            <a:ext cx="2880320" cy="369332"/>
          </a:xfrm>
          <a:prstGeom prst="rect">
            <a:avLst/>
          </a:prstGeom>
          <a:noFill/>
        </p:spPr>
        <p:txBody>
          <a:bodyPr wrap="square" rtlCol="0">
            <a:spAutoFit/>
          </a:bodyPr>
          <a:lstStyle/>
          <a:p>
            <a:r>
              <a:rPr lang="en-US" dirty="0" smtClean="0">
                <a:solidFill>
                  <a:schemeClr val="bg1"/>
                </a:solidFill>
              </a:rPr>
              <a:t>Height of plume ~3 km</a:t>
            </a:r>
            <a:endParaRPr lang="en-US" dirty="0">
              <a:solidFill>
                <a:schemeClr val="bg1"/>
              </a:solidFill>
            </a:endParaRPr>
          </a:p>
        </p:txBody>
      </p:sp>
      <p:sp>
        <p:nvSpPr>
          <p:cNvPr id="21" name="Title 1"/>
          <p:cNvSpPr>
            <a:spLocks noGrp="1"/>
          </p:cNvSpPr>
          <p:nvPr>
            <p:ph type="title"/>
          </p:nvPr>
        </p:nvSpPr>
        <p:spPr>
          <a:xfrm>
            <a:off x="467544" y="23581"/>
            <a:ext cx="8676456" cy="741123"/>
          </a:xfrm>
        </p:spPr>
        <p:txBody>
          <a:bodyPr/>
          <a:lstStyle/>
          <a:p>
            <a:r>
              <a:rPr lang="en-US" sz="3200" dirty="0" smtClean="0"/>
              <a:t>Fort McMurray Wildfire (May 15</a:t>
            </a:r>
            <a:r>
              <a:rPr lang="en-US" sz="3200" baseline="30000" dirty="0" smtClean="0"/>
              <a:t>th</a:t>
            </a:r>
            <a:r>
              <a:rPr lang="en-US" sz="3200" dirty="0" smtClean="0"/>
              <a:t>) Example</a:t>
            </a:r>
            <a:endParaRPr lang="en-US" sz="3200" dirty="0"/>
          </a:p>
        </p:txBody>
      </p:sp>
    </p:spTree>
    <p:extLst>
      <p:ext uri="{BB962C8B-B14F-4D97-AF65-F5344CB8AC3E}">
        <p14:creationId xmlns:p14="http://schemas.microsoft.com/office/powerpoint/2010/main" val="143848304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bwMode="auto">
          <a:xfrm>
            <a:off x="755576" y="1196752"/>
            <a:ext cx="8388424" cy="130944"/>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en-US" sz="1800" b="0" i="0" u="none" strike="noStrike" cap="none" normalizeH="0" baseline="0" smtClean="0">
              <a:ln>
                <a:noFill/>
              </a:ln>
              <a:solidFill>
                <a:schemeClr val="tx1"/>
              </a:solidFill>
              <a:effectLst/>
              <a:latin typeface="Arial" charset="0"/>
              <a:ea typeface="Arial Unicode MS" pitchFamily="34" charset="-128"/>
              <a:cs typeface="Arial Unicode MS" pitchFamily="34" charset="-128"/>
            </a:endParaRPr>
          </a:p>
        </p:txBody>
      </p:sp>
      <p:sp>
        <p:nvSpPr>
          <p:cNvPr id="3" name="Content Placeholder 2"/>
          <p:cNvSpPr>
            <a:spLocks noGrp="1"/>
          </p:cNvSpPr>
          <p:nvPr>
            <p:ph idx="1"/>
          </p:nvPr>
        </p:nvSpPr>
        <p:spPr>
          <a:xfrm>
            <a:off x="773324" y="1052736"/>
            <a:ext cx="4032448" cy="1468760"/>
          </a:xfrm>
        </p:spPr>
        <p:txBody>
          <a:bodyPr/>
          <a:lstStyle/>
          <a:p>
            <a:r>
              <a:rPr lang="en-US" dirty="0" smtClean="0"/>
              <a:t>MINX outputs </a:t>
            </a:r>
            <a:r>
              <a:rPr lang="en-US" b="1" dirty="0" smtClean="0"/>
              <a:t>plume height </a:t>
            </a:r>
            <a:r>
              <a:rPr lang="en-US" dirty="0" smtClean="0"/>
              <a:t>and </a:t>
            </a:r>
            <a:r>
              <a:rPr lang="en-US" b="1" dirty="0" smtClean="0"/>
              <a:t>wind speed</a:t>
            </a:r>
            <a:r>
              <a:rPr lang="en-US" dirty="0" smtClean="0"/>
              <a:t> results</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81905" y="1340768"/>
            <a:ext cx="3655790" cy="4752528"/>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4310" y="2302903"/>
            <a:ext cx="3744416" cy="3304650"/>
          </a:xfrm>
          <a:prstGeom prst="rect">
            <a:avLst/>
          </a:prstGeom>
        </p:spPr>
      </p:pic>
      <p:sp>
        <p:nvSpPr>
          <p:cNvPr id="8" name="Title 1"/>
          <p:cNvSpPr txBox="1">
            <a:spLocks/>
          </p:cNvSpPr>
          <p:nvPr/>
        </p:nvSpPr>
        <p:spPr bwMode="auto">
          <a:xfrm>
            <a:off x="467544" y="23581"/>
            <a:ext cx="8676456" cy="7411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kumimoji="1" sz="3600" b="1">
                <a:solidFill>
                  <a:srgbClr val="3A601B"/>
                </a:solidFill>
                <a:latin typeface="+mj-lt"/>
                <a:ea typeface="+mj-ea"/>
                <a:cs typeface="+mj-cs"/>
              </a:defRPr>
            </a:lvl1pPr>
            <a:lvl2pPr algn="l" rtl="0" eaLnBrk="0" fontAlgn="base" hangingPunct="0">
              <a:spcBef>
                <a:spcPct val="0"/>
              </a:spcBef>
              <a:spcAft>
                <a:spcPct val="0"/>
              </a:spcAft>
              <a:defRPr kumimoji="1" sz="3600" b="1">
                <a:solidFill>
                  <a:srgbClr val="3A601B"/>
                </a:solidFill>
                <a:latin typeface="Arial" charset="0"/>
                <a:ea typeface="Arial Unicode MS" pitchFamily="34" charset="-128"/>
                <a:cs typeface="Arial Unicode MS" pitchFamily="34" charset="-128"/>
              </a:defRPr>
            </a:lvl2pPr>
            <a:lvl3pPr algn="l" rtl="0" eaLnBrk="0" fontAlgn="base" hangingPunct="0">
              <a:spcBef>
                <a:spcPct val="0"/>
              </a:spcBef>
              <a:spcAft>
                <a:spcPct val="0"/>
              </a:spcAft>
              <a:defRPr kumimoji="1" sz="3600" b="1">
                <a:solidFill>
                  <a:srgbClr val="3A601B"/>
                </a:solidFill>
                <a:latin typeface="Arial" charset="0"/>
                <a:ea typeface="Arial Unicode MS" pitchFamily="34" charset="-128"/>
                <a:cs typeface="Arial Unicode MS" pitchFamily="34" charset="-128"/>
              </a:defRPr>
            </a:lvl3pPr>
            <a:lvl4pPr algn="l" rtl="0" eaLnBrk="0" fontAlgn="base" hangingPunct="0">
              <a:spcBef>
                <a:spcPct val="0"/>
              </a:spcBef>
              <a:spcAft>
                <a:spcPct val="0"/>
              </a:spcAft>
              <a:defRPr kumimoji="1" sz="3600" b="1">
                <a:solidFill>
                  <a:srgbClr val="3A601B"/>
                </a:solidFill>
                <a:latin typeface="Arial" charset="0"/>
                <a:ea typeface="Arial Unicode MS" pitchFamily="34" charset="-128"/>
                <a:cs typeface="Arial Unicode MS" pitchFamily="34" charset="-128"/>
              </a:defRPr>
            </a:lvl4pPr>
            <a:lvl5pPr algn="l" rtl="0" eaLnBrk="0" fontAlgn="base" hangingPunct="0">
              <a:spcBef>
                <a:spcPct val="0"/>
              </a:spcBef>
              <a:spcAft>
                <a:spcPct val="0"/>
              </a:spcAft>
              <a:defRPr kumimoji="1" sz="3600" b="1">
                <a:solidFill>
                  <a:srgbClr val="3A601B"/>
                </a:solidFill>
                <a:latin typeface="Arial" charset="0"/>
                <a:ea typeface="Arial Unicode MS" pitchFamily="34" charset="-128"/>
                <a:cs typeface="Arial Unicode MS" pitchFamily="34" charset="-128"/>
              </a:defRPr>
            </a:lvl5pPr>
            <a:lvl6pPr marL="457200" algn="l" rtl="0" fontAlgn="base">
              <a:spcBef>
                <a:spcPct val="0"/>
              </a:spcBef>
              <a:spcAft>
                <a:spcPct val="0"/>
              </a:spcAft>
              <a:defRPr kumimoji="1" sz="3600" b="1">
                <a:solidFill>
                  <a:srgbClr val="3A601B"/>
                </a:solidFill>
                <a:latin typeface="Arial" charset="0"/>
                <a:ea typeface="Arial Unicode MS" pitchFamily="34" charset="-128"/>
                <a:cs typeface="Arial Unicode MS" pitchFamily="34" charset="-128"/>
              </a:defRPr>
            </a:lvl6pPr>
            <a:lvl7pPr marL="914400" algn="l" rtl="0" fontAlgn="base">
              <a:spcBef>
                <a:spcPct val="0"/>
              </a:spcBef>
              <a:spcAft>
                <a:spcPct val="0"/>
              </a:spcAft>
              <a:defRPr kumimoji="1" sz="3600" b="1">
                <a:solidFill>
                  <a:srgbClr val="3A601B"/>
                </a:solidFill>
                <a:latin typeface="Arial" charset="0"/>
                <a:ea typeface="Arial Unicode MS" pitchFamily="34" charset="-128"/>
                <a:cs typeface="Arial Unicode MS" pitchFamily="34" charset="-128"/>
              </a:defRPr>
            </a:lvl7pPr>
            <a:lvl8pPr marL="1371600" algn="l" rtl="0" fontAlgn="base">
              <a:spcBef>
                <a:spcPct val="0"/>
              </a:spcBef>
              <a:spcAft>
                <a:spcPct val="0"/>
              </a:spcAft>
              <a:defRPr kumimoji="1" sz="3600" b="1">
                <a:solidFill>
                  <a:srgbClr val="3A601B"/>
                </a:solidFill>
                <a:latin typeface="Arial" charset="0"/>
                <a:ea typeface="Arial Unicode MS" pitchFamily="34" charset="-128"/>
                <a:cs typeface="Arial Unicode MS" pitchFamily="34" charset="-128"/>
              </a:defRPr>
            </a:lvl8pPr>
            <a:lvl9pPr marL="1828800" algn="l" rtl="0" fontAlgn="base">
              <a:spcBef>
                <a:spcPct val="0"/>
              </a:spcBef>
              <a:spcAft>
                <a:spcPct val="0"/>
              </a:spcAft>
              <a:defRPr kumimoji="1" sz="3600" b="1">
                <a:solidFill>
                  <a:srgbClr val="3A601B"/>
                </a:solidFill>
                <a:latin typeface="Arial" charset="0"/>
                <a:ea typeface="Arial Unicode MS" pitchFamily="34" charset="-128"/>
                <a:cs typeface="Arial Unicode MS" pitchFamily="34" charset="-128"/>
              </a:defRPr>
            </a:lvl9pPr>
          </a:lstStyle>
          <a:p>
            <a:r>
              <a:rPr lang="en-US" sz="3200" kern="0" dirty="0" smtClean="0"/>
              <a:t>Fort McMurray Wildfire (May 15</a:t>
            </a:r>
            <a:r>
              <a:rPr lang="en-US" sz="3200" kern="0" baseline="30000" dirty="0" smtClean="0"/>
              <a:t>th</a:t>
            </a:r>
            <a:r>
              <a:rPr lang="en-US" sz="3200" kern="0" dirty="0" smtClean="0"/>
              <a:t>) Example</a:t>
            </a:r>
            <a:endParaRPr lang="en-US" sz="3200" kern="0" dirty="0"/>
          </a:p>
        </p:txBody>
      </p:sp>
    </p:spTree>
    <p:extLst>
      <p:ext uri="{BB962C8B-B14F-4D97-AF65-F5344CB8AC3E}">
        <p14:creationId xmlns:p14="http://schemas.microsoft.com/office/powerpoint/2010/main" val="60776451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bwMode="auto">
          <a:xfrm>
            <a:off x="755576" y="1196752"/>
            <a:ext cx="8388424" cy="130944"/>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en-US" sz="1800" b="0" i="0" u="none" strike="noStrike" cap="none" normalizeH="0" baseline="0" smtClean="0">
              <a:ln>
                <a:noFill/>
              </a:ln>
              <a:solidFill>
                <a:schemeClr val="tx1"/>
              </a:solidFill>
              <a:effectLst/>
              <a:latin typeface="Arial" charset="0"/>
              <a:ea typeface="Arial Unicode MS" pitchFamily="34" charset="-128"/>
              <a:cs typeface="Arial Unicode MS" pitchFamily="34" charset="-128"/>
            </a:endParaRPr>
          </a:p>
        </p:txBody>
      </p:sp>
      <p:sp>
        <p:nvSpPr>
          <p:cNvPr id="3" name="Content Placeholder 2"/>
          <p:cNvSpPr>
            <a:spLocks noGrp="1"/>
          </p:cNvSpPr>
          <p:nvPr>
            <p:ph idx="1"/>
          </p:nvPr>
        </p:nvSpPr>
        <p:spPr>
          <a:xfrm>
            <a:off x="743269" y="774913"/>
            <a:ext cx="2707104" cy="1935118"/>
          </a:xfrm>
        </p:spPr>
        <p:txBody>
          <a:bodyPr/>
          <a:lstStyle/>
          <a:p>
            <a:r>
              <a:rPr lang="en-US" dirty="0" smtClean="0"/>
              <a:t>Comparison with </a:t>
            </a:r>
            <a:r>
              <a:rPr lang="en-US" b="1" dirty="0" err="1" smtClean="0"/>
              <a:t>Calipso</a:t>
            </a:r>
            <a:r>
              <a:rPr lang="en-US" b="1" dirty="0" smtClean="0"/>
              <a:t> LIDAR </a:t>
            </a:r>
            <a:r>
              <a:rPr lang="en-US" dirty="0" smtClean="0"/>
              <a:t>attenuated backscatter</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39613" y="826638"/>
            <a:ext cx="5065174" cy="2448272"/>
          </a:xfrm>
          <a:prstGeom prst="rect">
            <a:avLst/>
          </a:prstGeom>
        </p:spPr>
      </p:pic>
      <p:pic>
        <p:nvPicPr>
          <p:cNvPr id="2050"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b="48136"/>
          <a:stretch/>
        </p:blipFill>
        <p:spPr bwMode="auto">
          <a:xfrm>
            <a:off x="3983629" y="3274910"/>
            <a:ext cx="4639633" cy="25159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le 7"/>
          <p:cNvSpPr/>
          <p:nvPr/>
        </p:nvSpPr>
        <p:spPr bwMode="auto">
          <a:xfrm>
            <a:off x="6876255" y="2227003"/>
            <a:ext cx="1049499" cy="1021184"/>
          </a:xfrm>
          <a:prstGeom prst="rect">
            <a:avLst/>
          </a:prstGeom>
          <a:noFill/>
          <a:ln w="38100">
            <a:solidFill>
              <a:srgbClr val="FF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en-US" sz="1800" b="0" i="0" u="none" strike="noStrike" cap="none" normalizeH="0" baseline="0" smtClean="0">
              <a:ln>
                <a:noFill/>
              </a:ln>
              <a:solidFill>
                <a:schemeClr val="tx1"/>
              </a:solidFill>
              <a:effectLst/>
              <a:latin typeface="Arial" charset="0"/>
              <a:ea typeface="Arial Unicode MS" pitchFamily="34" charset="-128"/>
              <a:cs typeface="Arial Unicode MS" pitchFamily="34" charset="-128"/>
            </a:endParaRPr>
          </a:p>
        </p:txBody>
      </p:sp>
      <p:sp>
        <p:nvSpPr>
          <p:cNvPr id="9" name="Rectangle 8"/>
          <p:cNvSpPr/>
          <p:nvPr/>
        </p:nvSpPr>
        <p:spPr bwMode="auto">
          <a:xfrm>
            <a:off x="5796136" y="3644803"/>
            <a:ext cx="1872208" cy="1656184"/>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en-US" sz="1800" b="0" i="0" u="none" strike="noStrike" cap="none" normalizeH="0" baseline="0" smtClean="0">
              <a:ln>
                <a:noFill/>
              </a:ln>
              <a:solidFill>
                <a:schemeClr val="tx1"/>
              </a:solidFill>
              <a:effectLst/>
              <a:latin typeface="Arial" charset="0"/>
              <a:ea typeface="Arial Unicode MS" pitchFamily="34" charset="-128"/>
              <a:cs typeface="Arial Unicode MS" pitchFamily="34" charset="-128"/>
            </a:endParaRPr>
          </a:p>
        </p:txBody>
      </p:sp>
      <p:pic>
        <p:nvPicPr>
          <p:cNvPr id="2052"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9837" y="2803067"/>
            <a:ext cx="3437549" cy="3039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Oval 10"/>
          <p:cNvSpPr/>
          <p:nvPr/>
        </p:nvSpPr>
        <p:spPr bwMode="auto">
          <a:xfrm rot="19827539">
            <a:off x="984826" y="3557985"/>
            <a:ext cx="259434" cy="2319666"/>
          </a:xfrm>
          <a:prstGeom prst="ellipse">
            <a:avLst/>
          </a:prstGeom>
          <a:noFill/>
          <a:ln w="38100">
            <a:solidFill>
              <a:srgbClr val="FF0000"/>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en-US" sz="1800" b="0" i="0" u="none" strike="noStrike" cap="none" normalizeH="0" baseline="0" smtClean="0">
              <a:ln>
                <a:noFill/>
              </a:ln>
              <a:solidFill>
                <a:schemeClr val="tx1"/>
              </a:solidFill>
              <a:effectLst/>
              <a:latin typeface="Arial" charset="0"/>
              <a:ea typeface="Arial Unicode MS" pitchFamily="34" charset="-128"/>
              <a:cs typeface="Arial Unicode MS" pitchFamily="34" charset="-128"/>
            </a:endParaRPr>
          </a:p>
        </p:txBody>
      </p:sp>
      <p:sp>
        <p:nvSpPr>
          <p:cNvPr id="12" name="Title 1"/>
          <p:cNvSpPr txBox="1">
            <a:spLocks/>
          </p:cNvSpPr>
          <p:nvPr/>
        </p:nvSpPr>
        <p:spPr bwMode="auto">
          <a:xfrm>
            <a:off x="467544" y="23581"/>
            <a:ext cx="8676456" cy="7411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kumimoji="1" sz="3600" b="1">
                <a:solidFill>
                  <a:srgbClr val="3A601B"/>
                </a:solidFill>
                <a:latin typeface="+mj-lt"/>
                <a:ea typeface="+mj-ea"/>
                <a:cs typeface="+mj-cs"/>
              </a:defRPr>
            </a:lvl1pPr>
            <a:lvl2pPr algn="l" rtl="0" eaLnBrk="0" fontAlgn="base" hangingPunct="0">
              <a:spcBef>
                <a:spcPct val="0"/>
              </a:spcBef>
              <a:spcAft>
                <a:spcPct val="0"/>
              </a:spcAft>
              <a:defRPr kumimoji="1" sz="3600" b="1">
                <a:solidFill>
                  <a:srgbClr val="3A601B"/>
                </a:solidFill>
                <a:latin typeface="Arial" charset="0"/>
                <a:ea typeface="Arial Unicode MS" pitchFamily="34" charset="-128"/>
                <a:cs typeface="Arial Unicode MS" pitchFamily="34" charset="-128"/>
              </a:defRPr>
            </a:lvl2pPr>
            <a:lvl3pPr algn="l" rtl="0" eaLnBrk="0" fontAlgn="base" hangingPunct="0">
              <a:spcBef>
                <a:spcPct val="0"/>
              </a:spcBef>
              <a:spcAft>
                <a:spcPct val="0"/>
              </a:spcAft>
              <a:defRPr kumimoji="1" sz="3600" b="1">
                <a:solidFill>
                  <a:srgbClr val="3A601B"/>
                </a:solidFill>
                <a:latin typeface="Arial" charset="0"/>
                <a:ea typeface="Arial Unicode MS" pitchFamily="34" charset="-128"/>
                <a:cs typeface="Arial Unicode MS" pitchFamily="34" charset="-128"/>
              </a:defRPr>
            </a:lvl3pPr>
            <a:lvl4pPr algn="l" rtl="0" eaLnBrk="0" fontAlgn="base" hangingPunct="0">
              <a:spcBef>
                <a:spcPct val="0"/>
              </a:spcBef>
              <a:spcAft>
                <a:spcPct val="0"/>
              </a:spcAft>
              <a:defRPr kumimoji="1" sz="3600" b="1">
                <a:solidFill>
                  <a:srgbClr val="3A601B"/>
                </a:solidFill>
                <a:latin typeface="Arial" charset="0"/>
                <a:ea typeface="Arial Unicode MS" pitchFamily="34" charset="-128"/>
                <a:cs typeface="Arial Unicode MS" pitchFamily="34" charset="-128"/>
              </a:defRPr>
            </a:lvl4pPr>
            <a:lvl5pPr algn="l" rtl="0" eaLnBrk="0" fontAlgn="base" hangingPunct="0">
              <a:spcBef>
                <a:spcPct val="0"/>
              </a:spcBef>
              <a:spcAft>
                <a:spcPct val="0"/>
              </a:spcAft>
              <a:defRPr kumimoji="1" sz="3600" b="1">
                <a:solidFill>
                  <a:srgbClr val="3A601B"/>
                </a:solidFill>
                <a:latin typeface="Arial" charset="0"/>
                <a:ea typeface="Arial Unicode MS" pitchFamily="34" charset="-128"/>
                <a:cs typeface="Arial Unicode MS" pitchFamily="34" charset="-128"/>
              </a:defRPr>
            </a:lvl5pPr>
            <a:lvl6pPr marL="457200" algn="l" rtl="0" fontAlgn="base">
              <a:spcBef>
                <a:spcPct val="0"/>
              </a:spcBef>
              <a:spcAft>
                <a:spcPct val="0"/>
              </a:spcAft>
              <a:defRPr kumimoji="1" sz="3600" b="1">
                <a:solidFill>
                  <a:srgbClr val="3A601B"/>
                </a:solidFill>
                <a:latin typeface="Arial" charset="0"/>
                <a:ea typeface="Arial Unicode MS" pitchFamily="34" charset="-128"/>
                <a:cs typeface="Arial Unicode MS" pitchFamily="34" charset="-128"/>
              </a:defRPr>
            </a:lvl6pPr>
            <a:lvl7pPr marL="914400" algn="l" rtl="0" fontAlgn="base">
              <a:spcBef>
                <a:spcPct val="0"/>
              </a:spcBef>
              <a:spcAft>
                <a:spcPct val="0"/>
              </a:spcAft>
              <a:defRPr kumimoji="1" sz="3600" b="1">
                <a:solidFill>
                  <a:srgbClr val="3A601B"/>
                </a:solidFill>
                <a:latin typeface="Arial" charset="0"/>
                <a:ea typeface="Arial Unicode MS" pitchFamily="34" charset="-128"/>
                <a:cs typeface="Arial Unicode MS" pitchFamily="34" charset="-128"/>
              </a:defRPr>
            </a:lvl7pPr>
            <a:lvl8pPr marL="1371600" algn="l" rtl="0" fontAlgn="base">
              <a:spcBef>
                <a:spcPct val="0"/>
              </a:spcBef>
              <a:spcAft>
                <a:spcPct val="0"/>
              </a:spcAft>
              <a:defRPr kumimoji="1" sz="3600" b="1">
                <a:solidFill>
                  <a:srgbClr val="3A601B"/>
                </a:solidFill>
                <a:latin typeface="Arial" charset="0"/>
                <a:ea typeface="Arial Unicode MS" pitchFamily="34" charset="-128"/>
                <a:cs typeface="Arial Unicode MS" pitchFamily="34" charset="-128"/>
              </a:defRPr>
            </a:lvl8pPr>
            <a:lvl9pPr marL="1828800" algn="l" rtl="0" fontAlgn="base">
              <a:spcBef>
                <a:spcPct val="0"/>
              </a:spcBef>
              <a:spcAft>
                <a:spcPct val="0"/>
              </a:spcAft>
              <a:defRPr kumimoji="1" sz="3600" b="1">
                <a:solidFill>
                  <a:srgbClr val="3A601B"/>
                </a:solidFill>
                <a:latin typeface="Arial" charset="0"/>
                <a:ea typeface="Arial Unicode MS" pitchFamily="34" charset="-128"/>
                <a:cs typeface="Arial Unicode MS" pitchFamily="34" charset="-128"/>
              </a:defRPr>
            </a:lvl9pPr>
          </a:lstStyle>
          <a:p>
            <a:r>
              <a:rPr lang="en-US" sz="3200" kern="0" dirty="0" smtClean="0"/>
              <a:t>Fort McMurray Wildfire (May 15</a:t>
            </a:r>
            <a:r>
              <a:rPr lang="en-US" sz="3200" kern="0" baseline="30000" dirty="0" smtClean="0"/>
              <a:t>th</a:t>
            </a:r>
            <a:r>
              <a:rPr lang="en-US" sz="3200" kern="0" dirty="0" smtClean="0"/>
              <a:t>) Example</a:t>
            </a:r>
            <a:endParaRPr lang="en-US" sz="3200" kern="0" dirty="0"/>
          </a:p>
        </p:txBody>
      </p:sp>
      <p:sp>
        <p:nvSpPr>
          <p:cNvPr id="13" name="Rectangle 12"/>
          <p:cNvSpPr/>
          <p:nvPr/>
        </p:nvSpPr>
        <p:spPr bwMode="auto">
          <a:xfrm>
            <a:off x="899592" y="5954418"/>
            <a:ext cx="8064896" cy="864096"/>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en-US" b="1" dirty="0"/>
              <a:t>MISR</a:t>
            </a:r>
            <a:r>
              <a:rPr lang="en-US" dirty="0"/>
              <a:t> and </a:t>
            </a:r>
            <a:r>
              <a:rPr lang="en-US" b="1" dirty="0" err="1"/>
              <a:t>Calipso</a:t>
            </a:r>
            <a:r>
              <a:rPr lang="en-US" dirty="0"/>
              <a:t> provide comparable </a:t>
            </a:r>
            <a:r>
              <a:rPr lang="en-US" b="1" dirty="0"/>
              <a:t>smoke plume heights</a:t>
            </a:r>
            <a:r>
              <a:rPr lang="en-US" dirty="0"/>
              <a:t> of ~2.5 km for the part of the smoke plume seen by both instruments. </a:t>
            </a:r>
            <a:r>
              <a:rPr lang="en-US" dirty="0" smtClean="0"/>
              <a:t>Note </a:t>
            </a:r>
            <a:r>
              <a:rPr lang="en-US" dirty="0" smtClean="0"/>
              <a:t>that </a:t>
            </a:r>
            <a:r>
              <a:rPr lang="en-US" dirty="0" err="1" smtClean="0"/>
              <a:t>Calipso</a:t>
            </a:r>
            <a:r>
              <a:rPr lang="en-US" dirty="0" smtClean="0"/>
              <a:t> is about 3 hours later than MISR.</a:t>
            </a:r>
            <a:endParaRPr kumimoji="1" lang="en-US" sz="1800" b="0" i="0" u="none" strike="noStrike" cap="none" normalizeH="0" baseline="0" dirty="0" smtClean="0">
              <a:ln>
                <a:noFill/>
              </a:ln>
              <a:solidFill>
                <a:schemeClr val="tx1"/>
              </a:solidFill>
              <a:effectLst/>
              <a:latin typeface="Arial" charset="0"/>
              <a:ea typeface="Arial Unicode MS" pitchFamily="34" charset="-128"/>
              <a:cs typeface="Arial Unicode MS" pitchFamily="34" charset="-128"/>
            </a:endParaRPr>
          </a:p>
        </p:txBody>
      </p:sp>
      <p:cxnSp>
        <p:nvCxnSpPr>
          <p:cNvPr id="5" name="Straight Connector 4"/>
          <p:cNvCxnSpPr/>
          <p:nvPr/>
        </p:nvCxnSpPr>
        <p:spPr bwMode="auto">
          <a:xfrm>
            <a:off x="4139952" y="2660400"/>
            <a:ext cx="4032448" cy="0"/>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16" name="Straight Connector 15"/>
          <p:cNvCxnSpPr/>
          <p:nvPr/>
        </p:nvCxnSpPr>
        <p:spPr bwMode="auto">
          <a:xfrm>
            <a:off x="4067944" y="4162829"/>
            <a:ext cx="4555318" cy="0"/>
          </a:xfrm>
          <a:prstGeom prst="line">
            <a:avLst/>
          </a:prstGeom>
          <a:solidFill>
            <a:schemeClr val="accent1"/>
          </a:solidFill>
          <a:ln w="19050" cap="flat" cmpd="sng" algn="ctr">
            <a:solidFill>
              <a:schemeClr val="tx1"/>
            </a:solidFill>
            <a:prstDash val="solid"/>
            <a:round/>
            <a:headEnd type="none" w="med" len="med"/>
            <a:tailEnd type="none" w="med" len="med"/>
          </a:ln>
          <a:effectLst/>
        </p:spPr>
      </p:cxnSp>
      <p:sp>
        <p:nvSpPr>
          <p:cNvPr id="15" name="TextBox 14"/>
          <p:cNvSpPr txBox="1"/>
          <p:nvPr/>
        </p:nvSpPr>
        <p:spPr>
          <a:xfrm>
            <a:off x="4298902" y="2417658"/>
            <a:ext cx="506870" cy="215444"/>
          </a:xfrm>
          <a:prstGeom prst="rect">
            <a:avLst/>
          </a:prstGeom>
          <a:solidFill>
            <a:schemeClr val="bg1"/>
          </a:solidFill>
          <a:ln>
            <a:solidFill>
              <a:schemeClr val="tx1"/>
            </a:solidFill>
          </a:ln>
        </p:spPr>
        <p:txBody>
          <a:bodyPr wrap="none" rtlCol="0">
            <a:spAutoFit/>
          </a:bodyPr>
          <a:lstStyle/>
          <a:p>
            <a:r>
              <a:rPr lang="en-CA" sz="800" b="1" dirty="0" smtClean="0"/>
              <a:t>2.5 km</a:t>
            </a:r>
            <a:endParaRPr lang="en-CA" sz="800" b="1" dirty="0"/>
          </a:p>
        </p:txBody>
      </p:sp>
      <p:sp>
        <p:nvSpPr>
          <p:cNvPr id="19" name="TextBox 18"/>
          <p:cNvSpPr txBox="1"/>
          <p:nvPr/>
        </p:nvSpPr>
        <p:spPr>
          <a:xfrm>
            <a:off x="4569186" y="3933636"/>
            <a:ext cx="506870" cy="215444"/>
          </a:xfrm>
          <a:prstGeom prst="rect">
            <a:avLst/>
          </a:prstGeom>
          <a:solidFill>
            <a:schemeClr val="bg1"/>
          </a:solidFill>
          <a:ln>
            <a:solidFill>
              <a:schemeClr val="tx1"/>
            </a:solidFill>
          </a:ln>
        </p:spPr>
        <p:txBody>
          <a:bodyPr wrap="none" rtlCol="0">
            <a:spAutoFit/>
          </a:bodyPr>
          <a:lstStyle/>
          <a:p>
            <a:r>
              <a:rPr lang="en-CA" sz="800" b="1" dirty="0" smtClean="0"/>
              <a:t>2.5 km</a:t>
            </a:r>
            <a:endParaRPr lang="en-CA" sz="800" b="1" dirty="0"/>
          </a:p>
        </p:txBody>
      </p:sp>
    </p:spTree>
    <p:extLst>
      <p:ext uri="{BB962C8B-B14F-4D97-AF65-F5344CB8AC3E}">
        <p14:creationId xmlns:p14="http://schemas.microsoft.com/office/powerpoint/2010/main" val="212778953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755576" y="1196752"/>
            <a:ext cx="8388424" cy="130944"/>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en-US" sz="1800" b="0" i="0" u="none" strike="noStrike" cap="none" normalizeH="0" baseline="0" smtClean="0">
              <a:ln>
                <a:noFill/>
              </a:ln>
              <a:solidFill>
                <a:schemeClr val="tx1"/>
              </a:solidFill>
              <a:effectLst/>
              <a:latin typeface="Arial" charset="0"/>
              <a:ea typeface="Arial Unicode MS" pitchFamily="34" charset="-128"/>
              <a:cs typeface="Arial Unicode MS" pitchFamily="34" charset="-128"/>
            </a:endParaRPr>
          </a:p>
        </p:txBody>
      </p:sp>
      <p:sp>
        <p:nvSpPr>
          <p:cNvPr id="2" name="Title 1"/>
          <p:cNvSpPr>
            <a:spLocks noGrp="1"/>
          </p:cNvSpPr>
          <p:nvPr>
            <p:ph type="title"/>
          </p:nvPr>
        </p:nvSpPr>
        <p:spPr>
          <a:xfrm>
            <a:off x="755576" y="0"/>
            <a:ext cx="7931224" cy="764704"/>
          </a:xfrm>
        </p:spPr>
        <p:txBody>
          <a:bodyPr/>
          <a:lstStyle/>
          <a:p>
            <a:r>
              <a:rPr lang="en-US" dirty="0" smtClean="0"/>
              <a:t>Summary</a:t>
            </a:r>
            <a:endParaRPr lang="en-US" dirty="0"/>
          </a:p>
        </p:txBody>
      </p:sp>
      <p:pic>
        <p:nvPicPr>
          <p:cNvPr id="7" name="Content Placeholder 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90053" y="764704"/>
            <a:ext cx="7760645" cy="4271147"/>
          </a:xfrm>
        </p:spPr>
      </p:pic>
      <p:sp>
        <p:nvSpPr>
          <p:cNvPr id="9" name="TextBox 8"/>
          <p:cNvSpPr txBox="1"/>
          <p:nvPr/>
        </p:nvSpPr>
        <p:spPr>
          <a:xfrm>
            <a:off x="899592" y="5229200"/>
            <a:ext cx="7776864" cy="923330"/>
          </a:xfrm>
          <a:prstGeom prst="rect">
            <a:avLst/>
          </a:prstGeom>
          <a:noFill/>
        </p:spPr>
        <p:txBody>
          <a:bodyPr wrap="square" rtlCol="0">
            <a:spAutoFit/>
          </a:bodyPr>
          <a:lstStyle/>
          <a:p>
            <a:pPr marL="285750" indent="-285750">
              <a:buClr>
                <a:srgbClr val="FF0000"/>
              </a:buClr>
              <a:buFont typeface="Arial" panose="020B0604020202020204" pitchFamily="34" charset="0"/>
              <a:buChar char="•"/>
            </a:pPr>
            <a:r>
              <a:rPr lang="en-US" dirty="0" smtClean="0"/>
              <a:t>Plumes in western Canada from August to October of 2017 had, on average, a median height of ~1 km and a max height of ~2.5 km</a:t>
            </a:r>
          </a:p>
          <a:p>
            <a:pPr marL="285750" indent="-285750">
              <a:buClr>
                <a:srgbClr val="FF0000"/>
              </a:buClr>
              <a:buFont typeface="Arial" panose="020B0604020202020204" pitchFamily="34" charset="0"/>
              <a:buChar char="•"/>
            </a:pPr>
            <a:r>
              <a:rPr lang="en-US" dirty="0" smtClean="0"/>
              <a:t>Outlier on right is due to cloud cover</a:t>
            </a:r>
            <a:endParaRPr lang="en-US" dirty="0"/>
          </a:p>
        </p:txBody>
      </p:sp>
    </p:spTree>
    <p:extLst>
      <p:ext uri="{BB962C8B-B14F-4D97-AF65-F5344CB8AC3E}">
        <p14:creationId xmlns:p14="http://schemas.microsoft.com/office/powerpoint/2010/main" val="133483621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755576" y="1196752"/>
            <a:ext cx="8388424" cy="130944"/>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en-US" sz="1800" b="0" i="0" u="none" strike="noStrike" cap="none" normalizeH="0" baseline="0" smtClean="0">
              <a:ln>
                <a:noFill/>
              </a:ln>
              <a:solidFill>
                <a:schemeClr val="tx1"/>
              </a:solidFill>
              <a:effectLst/>
              <a:latin typeface="Arial" charset="0"/>
              <a:ea typeface="Arial Unicode MS" pitchFamily="34" charset="-128"/>
              <a:cs typeface="Arial Unicode MS" pitchFamily="34" charset="-128"/>
            </a:endParaRPr>
          </a:p>
        </p:txBody>
      </p:sp>
      <p:sp>
        <p:nvSpPr>
          <p:cNvPr id="2" name="Title 1"/>
          <p:cNvSpPr>
            <a:spLocks noGrp="1"/>
          </p:cNvSpPr>
          <p:nvPr>
            <p:ph type="title"/>
          </p:nvPr>
        </p:nvSpPr>
        <p:spPr>
          <a:xfrm>
            <a:off x="755576" y="0"/>
            <a:ext cx="7931224" cy="764704"/>
          </a:xfrm>
        </p:spPr>
        <p:txBody>
          <a:bodyPr/>
          <a:lstStyle/>
          <a:p>
            <a:r>
              <a:rPr lang="en-US" dirty="0" smtClean="0"/>
              <a:t>Summary</a:t>
            </a:r>
            <a:endParaRPr lang="en-US" dirty="0"/>
          </a:p>
        </p:txBody>
      </p:sp>
      <p:sp>
        <p:nvSpPr>
          <p:cNvPr id="3" name="Content Placeholder 2"/>
          <p:cNvSpPr>
            <a:spLocks noGrp="1"/>
          </p:cNvSpPr>
          <p:nvPr>
            <p:ph idx="1"/>
          </p:nvPr>
        </p:nvSpPr>
        <p:spPr>
          <a:xfrm>
            <a:off x="755576" y="836712"/>
            <a:ext cx="7931224" cy="5040560"/>
          </a:xfrm>
        </p:spPr>
        <p:txBody>
          <a:bodyPr/>
          <a:lstStyle/>
          <a:p>
            <a:pPr marL="0" indent="0">
              <a:buNone/>
            </a:pPr>
            <a:r>
              <a:rPr lang="en-US" sz="1800" b="1" dirty="0" smtClean="0"/>
              <a:t>Pros</a:t>
            </a:r>
          </a:p>
          <a:p>
            <a:r>
              <a:rPr lang="en-US" sz="1800" dirty="0" smtClean="0"/>
              <a:t>Plume heights derived from the MIRS observations within the MINX processing look very promising.</a:t>
            </a:r>
          </a:p>
          <a:p>
            <a:r>
              <a:rPr lang="en-US" sz="1800" dirty="0" smtClean="0"/>
              <a:t>~ 400 km wide swath provides relatively </a:t>
            </a:r>
            <a:r>
              <a:rPr lang="en-US" sz="1800" dirty="0"/>
              <a:t>high degree of spatial </a:t>
            </a:r>
            <a:r>
              <a:rPr lang="en-US" sz="1800" dirty="0" smtClean="0"/>
              <a:t>coverage</a:t>
            </a:r>
          </a:p>
          <a:p>
            <a:pPr lvl="1"/>
            <a:r>
              <a:rPr lang="en-US" sz="1600" dirty="0" smtClean="0"/>
              <a:t>40 times </a:t>
            </a:r>
            <a:r>
              <a:rPr lang="en-US" sz="1600" dirty="0"/>
              <a:t>more likely to observe a plume </a:t>
            </a:r>
            <a:r>
              <a:rPr lang="en-US" sz="1600" dirty="0" smtClean="0"/>
              <a:t>than </a:t>
            </a:r>
            <a:r>
              <a:rPr lang="en-US" sz="1600" dirty="0" err="1" smtClean="0"/>
              <a:t>Calipso</a:t>
            </a:r>
            <a:endParaRPr lang="en-US" sz="1600" dirty="0" smtClean="0"/>
          </a:p>
          <a:p>
            <a:r>
              <a:rPr lang="en-US" sz="1800" dirty="0" smtClean="0"/>
              <a:t>Polar sun-synchronous Terra orbit provides consistent observations</a:t>
            </a:r>
          </a:p>
          <a:p>
            <a:r>
              <a:rPr lang="en-US" sz="1800" dirty="0" smtClean="0"/>
              <a:t>Over 25, 000 plumes have already been digitized in the NASA </a:t>
            </a:r>
            <a:r>
              <a:rPr lang="en-US" sz="1800" i="1" dirty="0"/>
              <a:t>MISR Plume Height </a:t>
            </a:r>
            <a:r>
              <a:rPr lang="en-US" sz="1800" i="1" dirty="0" smtClean="0"/>
              <a:t>Project</a:t>
            </a:r>
            <a:r>
              <a:rPr lang="en-US" sz="1800" dirty="0" smtClean="0"/>
              <a:t> (but only older plumes)</a:t>
            </a:r>
          </a:p>
          <a:p>
            <a:endParaRPr lang="en-US" sz="1800" i="1" dirty="0"/>
          </a:p>
          <a:p>
            <a:pPr marL="0" indent="0">
              <a:buNone/>
            </a:pPr>
            <a:r>
              <a:rPr lang="en-US" sz="1800" b="1" dirty="0" smtClean="0"/>
              <a:t>Cons</a:t>
            </a:r>
          </a:p>
          <a:p>
            <a:r>
              <a:rPr lang="en-US" sz="1800" dirty="0" smtClean="0"/>
              <a:t>Ability to digitize plumes relies heavily on clear images (no cloud cover, within MISR swath, etc.)</a:t>
            </a:r>
          </a:p>
          <a:p>
            <a:r>
              <a:rPr lang="en-US" sz="1800" dirty="0" smtClean="0"/>
              <a:t>MISR plume heights are at the overpass time of ~10:30am</a:t>
            </a:r>
          </a:p>
          <a:p>
            <a:pPr lvl="1"/>
            <a:r>
              <a:rPr lang="en-US" sz="1600" dirty="0" smtClean="0"/>
              <a:t>Does not cover the full diurnal nature of fire plumes</a:t>
            </a:r>
          </a:p>
          <a:p>
            <a:pPr lvl="2"/>
            <a:r>
              <a:rPr lang="en-US" sz="1400" dirty="0" smtClean="0"/>
              <a:t>often reach peak heights</a:t>
            </a:r>
            <a:r>
              <a:rPr lang="en-US" sz="1400" dirty="0"/>
              <a:t> </a:t>
            </a:r>
            <a:r>
              <a:rPr lang="en-US" sz="1400" dirty="0" smtClean="0"/>
              <a:t>in afternoon.</a:t>
            </a:r>
          </a:p>
          <a:p>
            <a:r>
              <a:rPr lang="en-US" sz="1800" dirty="0" smtClean="0"/>
              <a:t>Each plume must be manually digitized (but pre-processing is automated)</a:t>
            </a:r>
          </a:p>
        </p:txBody>
      </p:sp>
    </p:spTree>
    <p:extLst>
      <p:ext uri="{BB962C8B-B14F-4D97-AF65-F5344CB8AC3E}">
        <p14:creationId xmlns:p14="http://schemas.microsoft.com/office/powerpoint/2010/main" val="111071783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755576" y="1196752"/>
            <a:ext cx="8388424" cy="130944"/>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en-US" sz="1800" b="0" i="0" u="none" strike="noStrike" cap="none" normalizeH="0" baseline="0" smtClean="0">
              <a:ln>
                <a:noFill/>
              </a:ln>
              <a:solidFill>
                <a:schemeClr val="tx1"/>
              </a:solidFill>
              <a:effectLst/>
              <a:latin typeface="Arial" charset="0"/>
              <a:ea typeface="Arial Unicode MS" pitchFamily="34" charset="-128"/>
              <a:cs typeface="Arial Unicode MS" pitchFamily="34" charset="-128"/>
            </a:endParaRPr>
          </a:p>
        </p:txBody>
      </p:sp>
      <p:sp>
        <p:nvSpPr>
          <p:cNvPr id="2" name="Title 1"/>
          <p:cNvSpPr>
            <a:spLocks noGrp="1"/>
          </p:cNvSpPr>
          <p:nvPr>
            <p:ph type="title"/>
          </p:nvPr>
        </p:nvSpPr>
        <p:spPr>
          <a:xfrm>
            <a:off x="827584" y="0"/>
            <a:ext cx="7931224" cy="1143000"/>
          </a:xfrm>
        </p:spPr>
        <p:txBody>
          <a:bodyPr/>
          <a:lstStyle/>
          <a:p>
            <a:r>
              <a:rPr lang="en-US" dirty="0"/>
              <a:t>Potential Future </a:t>
            </a:r>
            <a:r>
              <a:rPr lang="en-US" dirty="0" smtClean="0"/>
              <a:t>Applications</a:t>
            </a:r>
            <a:endParaRPr lang="en-US" dirty="0"/>
          </a:p>
        </p:txBody>
      </p:sp>
      <p:sp>
        <p:nvSpPr>
          <p:cNvPr id="3" name="Content Placeholder 2"/>
          <p:cNvSpPr>
            <a:spLocks noGrp="1"/>
          </p:cNvSpPr>
          <p:nvPr>
            <p:ph idx="1"/>
          </p:nvPr>
        </p:nvSpPr>
        <p:spPr>
          <a:xfrm>
            <a:off x="755576" y="1327696"/>
            <a:ext cx="7931224" cy="4525963"/>
          </a:xfrm>
        </p:spPr>
        <p:txBody>
          <a:bodyPr/>
          <a:lstStyle/>
          <a:p>
            <a:r>
              <a:rPr lang="en-US" dirty="0" smtClean="0"/>
              <a:t>Model evaluation of fire plume heights</a:t>
            </a:r>
          </a:p>
          <a:p>
            <a:pPr lvl="1"/>
            <a:r>
              <a:rPr lang="en-US" dirty="0" smtClean="0"/>
              <a:t>Working closely with Jack</a:t>
            </a:r>
          </a:p>
          <a:p>
            <a:endParaRPr lang="en-US" dirty="0" smtClean="0"/>
          </a:p>
          <a:p>
            <a:r>
              <a:rPr lang="en-US" dirty="0" smtClean="0"/>
              <a:t>Improve satellite-based fire emission estimates of ammonia, nitrogen dioxide</a:t>
            </a:r>
          </a:p>
          <a:p>
            <a:pPr lvl="1"/>
            <a:r>
              <a:rPr lang="en-US" dirty="0" smtClean="0"/>
              <a:t>Rely on a estimate of the plume height and winds</a:t>
            </a:r>
          </a:p>
          <a:p>
            <a:endParaRPr lang="en-US" dirty="0" smtClean="0"/>
          </a:p>
          <a:p>
            <a:r>
              <a:rPr lang="en-US" dirty="0" smtClean="0"/>
              <a:t>Provide additional information on aerosol optical properties from forest fires based on other output MISR products</a:t>
            </a:r>
            <a:endParaRPr lang="en-US" dirty="0"/>
          </a:p>
        </p:txBody>
      </p:sp>
    </p:spTree>
    <p:extLst>
      <p:ext uri="{BB962C8B-B14F-4D97-AF65-F5344CB8AC3E}">
        <p14:creationId xmlns:p14="http://schemas.microsoft.com/office/powerpoint/2010/main" val="410790460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bwMode="auto">
          <a:xfrm>
            <a:off x="755576" y="1196752"/>
            <a:ext cx="8388424" cy="130944"/>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en-US" sz="1800" b="0" i="0" u="none" strike="noStrike" cap="none" normalizeH="0" baseline="0" smtClean="0">
              <a:ln>
                <a:noFill/>
              </a:ln>
              <a:solidFill>
                <a:schemeClr val="tx1"/>
              </a:solidFill>
              <a:effectLst/>
              <a:latin typeface="Arial" charset="0"/>
              <a:ea typeface="Arial Unicode MS" pitchFamily="34" charset="-128"/>
              <a:cs typeface="Arial Unicode MS" pitchFamily="34" charset="-128"/>
            </a:endParaRPr>
          </a:p>
        </p:txBody>
      </p:sp>
      <p:sp>
        <p:nvSpPr>
          <p:cNvPr id="5122" name="Rectangle 2"/>
          <p:cNvSpPr>
            <a:spLocks noGrp="1" noChangeArrowheads="1"/>
          </p:cNvSpPr>
          <p:nvPr>
            <p:ph type="title"/>
          </p:nvPr>
        </p:nvSpPr>
        <p:spPr>
          <a:xfrm>
            <a:off x="887429" y="6648"/>
            <a:ext cx="8229600" cy="1143000"/>
          </a:xfrm>
        </p:spPr>
        <p:txBody>
          <a:bodyPr/>
          <a:lstStyle/>
          <a:p>
            <a:pPr eaLnBrk="1" hangingPunct="1"/>
            <a:r>
              <a:rPr lang="en-CA" altLang="en-US" dirty="0" smtClean="0"/>
              <a:t>MISR</a:t>
            </a:r>
          </a:p>
        </p:txBody>
      </p:sp>
      <p:sp>
        <p:nvSpPr>
          <p:cNvPr id="5123" name="Rectangle 3"/>
          <p:cNvSpPr>
            <a:spLocks noGrp="1" noChangeArrowheads="1"/>
          </p:cNvSpPr>
          <p:nvPr>
            <p:ph type="body" idx="1"/>
          </p:nvPr>
        </p:nvSpPr>
        <p:spPr>
          <a:xfrm>
            <a:off x="879475" y="1052737"/>
            <a:ext cx="3308480" cy="4886102"/>
          </a:xfrm>
        </p:spPr>
        <p:txBody>
          <a:bodyPr/>
          <a:lstStyle/>
          <a:p>
            <a:r>
              <a:rPr lang="en-US" altLang="en-US" sz="1800" dirty="0" smtClean="0"/>
              <a:t>Orbiting aboard the NASA Terra satellite, in a sun-synchronous polar orbit, with a local overpass time of </a:t>
            </a:r>
            <a:r>
              <a:rPr lang="en-US" altLang="en-US" sz="1800" b="1" dirty="0" smtClean="0"/>
              <a:t>10:30am</a:t>
            </a:r>
            <a:r>
              <a:rPr lang="en-US" altLang="en-US" sz="1800" dirty="0" smtClean="0"/>
              <a:t>.</a:t>
            </a:r>
          </a:p>
          <a:p>
            <a:r>
              <a:rPr lang="en-US" sz="1800" dirty="0" smtClean="0"/>
              <a:t>The Multi-angle </a:t>
            </a:r>
            <a:r>
              <a:rPr lang="en-US" sz="1800" dirty="0"/>
              <a:t>Imaging </a:t>
            </a:r>
            <a:r>
              <a:rPr lang="en-US" sz="1800" dirty="0" smtClean="0"/>
              <a:t>SpectroRadiometer (MISR) contains nine cameras, which face earth at different </a:t>
            </a:r>
            <a:r>
              <a:rPr lang="en-US" sz="1800" b="1" dirty="0" smtClean="0"/>
              <a:t>angles</a:t>
            </a:r>
            <a:r>
              <a:rPr lang="en-US" sz="1800" dirty="0" smtClean="0"/>
              <a:t>.</a:t>
            </a:r>
          </a:p>
          <a:p>
            <a:r>
              <a:rPr lang="en-US" sz="1800" b="1" dirty="0" smtClean="0"/>
              <a:t>Smoke Plume Heights ~500 </a:t>
            </a:r>
            <a:r>
              <a:rPr lang="en-US" sz="1800" b="1" dirty="0"/>
              <a:t>m vertical accuracy </a:t>
            </a:r>
            <a:r>
              <a:rPr lang="en-US" sz="1800" dirty="0"/>
              <a:t>at a 1.1 km horizontal </a:t>
            </a:r>
            <a:r>
              <a:rPr lang="en-US" sz="1800" dirty="0" smtClean="0"/>
              <a:t>resolution</a:t>
            </a:r>
            <a:endParaRPr lang="en-US" sz="1800" dirty="0"/>
          </a:p>
          <a:p>
            <a:endParaRPr lang="en-US" sz="1800" dirty="0" smtClean="0"/>
          </a:p>
          <a:p>
            <a:endParaRPr lang="en-US" sz="1800" dirty="0" smtClean="0"/>
          </a:p>
          <a:p>
            <a:endParaRPr lang="en-US" sz="1800" dirty="0" smtClean="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76125" y="836712"/>
            <a:ext cx="4860371" cy="3717032"/>
          </a:xfrm>
          <a:prstGeom prst="rect">
            <a:avLst/>
          </a:prstGeom>
        </p:spPr>
      </p:pic>
      <p:sp>
        <p:nvSpPr>
          <p:cNvPr id="4" name="Rectangle 3"/>
          <p:cNvSpPr/>
          <p:nvPr/>
        </p:nvSpPr>
        <p:spPr bwMode="auto">
          <a:xfrm>
            <a:off x="989348" y="5229200"/>
            <a:ext cx="7920880" cy="864096"/>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R="0" algn="l" defTabSz="914400" rtl="0" eaLnBrk="1" fontAlgn="base" latinLnBrk="0" hangingPunct="1">
              <a:lnSpc>
                <a:spcPct val="100000"/>
              </a:lnSpc>
              <a:spcBef>
                <a:spcPct val="0"/>
              </a:spcBef>
              <a:spcAft>
                <a:spcPct val="0"/>
              </a:spcAft>
              <a:buClrTx/>
              <a:buSzTx/>
              <a:tabLst/>
            </a:pPr>
            <a:r>
              <a:rPr lang="en-US" dirty="0" smtClean="0"/>
              <a:t>We utilize the nine imagery files from the </a:t>
            </a:r>
            <a:r>
              <a:rPr lang="en-US" b="1" dirty="0" smtClean="0"/>
              <a:t>MISR</a:t>
            </a:r>
            <a:r>
              <a:rPr lang="en-US" dirty="0" smtClean="0"/>
              <a:t> cameras, as well as camera geometry and aerosol data, along with some ancillary data, to calculate </a:t>
            </a:r>
            <a:r>
              <a:rPr lang="en-US" b="1" dirty="0" smtClean="0"/>
              <a:t>smoke plume heights</a:t>
            </a:r>
            <a:r>
              <a:rPr lang="en-US" dirty="0" smtClean="0"/>
              <a:t>.</a:t>
            </a:r>
            <a:endParaRPr kumimoji="1" lang="en-US" sz="1800" b="0" i="0" u="none" strike="noStrike" cap="none" normalizeH="0" baseline="0" dirty="0" smtClean="0">
              <a:ln>
                <a:noFill/>
              </a:ln>
              <a:solidFill>
                <a:schemeClr val="tx1"/>
              </a:solidFill>
              <a:effectLst/>
              <a:latin typeface="Arial" charset="0"/>
              <a:ea typeface="Arial Unicode MS" pitchFamily="34" charset="-128"/>
              <a:cs typeface="Arial Unicode MS" pitchFamily="34" charset="-128"/>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650" y="1212181"/>
            <a:ext cx="8388350" cy="1285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a:xfrm>
            <a:off x="755576" y="0"/>
            <a:ext cx="7931224" cy="1143000"/>
          </a:xfrm>
        </p:spPr>
        <p:txBody>
          <a:bodyPr/>
          <a:lstStyle/>
          <a:p>
            <a:r>
              <a:rPr lang="en-US" dirty="0" smtClean="0"/>
              <a:t>Other relevant instruments</a:t>
            </a:r>
            <a:endParaRPr lang="en-US" dirty="0"/>
          </a:p>
        </p:txBody>
      </p:sp>
      <p:sp>
        <p:nvSpPr>
          <p:cNvPr id="3" name="Content Placeholder 2"/>
          <p:cNvSpPr>
            <a:spLocks noGrp="1"/>
          </p:cNvSpPr>
          <p:nvPr>
            <p:ph idx="1"/>
          </p:nvPr>
        </p:nvSpPr>
        <p:spPr>
          <a:xfrm>
            <a:off x="755576" y="1052737"/>
            <a:ext cx="4320480" cy="2808311"/>
          </a:xfrm>
        </p:spPr>
        <p:txBody>
          <a:bodyPr/>
          <a:lstStyle/>
          <a:p>
            <a:r>
              <a:rPr lang="en-US" sz="1800" dirty="0" smtClean="0"/>
              <a:t>Also flying aboard Terra is the </a:t>
            </a:r>
            <a:r>
              <a:rPr lang="en-US" sz="1800" b="1" dirty="0"/>
              <a:t>Moderate Resolution Imaging </a:t>
            </a:r>
            <a:r>
              <a:rPr lang="en-US" sz="1800" b="1" dirty="0" err="1" smtClean="0"/>
              <a:t>Spectroradiometer</a:t>
            </a:r>
            <a:r>
              <a:rPr lang="en-US" sz="1800" b="1" dirty="0" smtClean="0"/>
              <a:t> (MODIS)</a:t>
            </a:r>
          </a:p>
          <a:p>
            <a:r>
              <a:rPr lang="en-US" sz="1800" dirty="0" smtClean="0"/>
              <a:t>Views the earth through a single instrument with a </a:t>
            </a:r>
            <a:r>
              <a:rPr lang="en-US" sz="1800" b="1" dirty="0" smtClean="0"/>
              <a:t>2330 km wide swath </a:t>
            </a:r>
            <a:r>
              <a:rPr lang="en-US" sz="1800" dirty="0" smtClean="0"/>
              <a:t>(MISR is centered on this)</a:t>
            </a:r>
            <a:endParaRPr lang="en-US" sz="1800" b="1" dirty="0" smtClean="0"/>
          </a:p>
          <a:p>
            <a:r>
              <a:rPr lang="en-US" sz="1800" dirty="0" smtClean="0"/>
              <a:t>IR band data is utilized to find </a:t>
            </a:r>
            <a:r>
              <a:rPr lang="en-US" sz="1800" b="1" dirty="0" smtClean="0"/>
              <a:t>thermal anomalies</a:t>
            </a:r>
            <a:r>
              <a:rPr lang="en-US" sz="1800" dirty="0" smtClean="0"/>
              <a:t>, which could constitute a fire</a:t>
            </a:r>
            <a:endParaRPr lang="en-US" sz="1800" dirty="0"/>
          </a:p>
        </p:txBody>
      </p:sp>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76056" y="980728"/>
            <a:ext cx="4067944" cy="3050958"/>
          </a:xfrm>
          <a:prstGeom prst="rect">
            <a:avLst/>
          </a:prstGeom>
        </p:spPr>
      </p:pic>
      <p:sp>
        <p:nvSpPr>
          <p:cNvPr id="7" name="TextBox 6"/>
          <p:cNvSpPr txBox="1"/>
          <p:nvPr/>
        </p:nvSpPr>
        <p:spPr>
          <a:xfrm>
            <a:off x="827583" y="4149079"/>
            <a:ext cx="4752529" cy="1831271"/>
          </a:xfrm>
          <a:prstGeom prst="rect">
            <a:avLst/>
          </a:prstGeom>
          <a:noFill/>
        </p:spPr>
        <p:txBody>
          <a:bodyPr wrap="square" rtlCol="0">
            <a:spAutoFit/>
          </a:bodyPr>
          <a:lstStyle/>
          <a:p>
            <a:pPr marL="285750" indent="-285750">
              <a:spcAft>
                <a:spcPts val="600"/>
              </a:spcAft>
              <a:buClr>
                <a:srgbClr val="FF0000"/>
              </a:buClr>
              <a:buSzPct val="103000"/>
              <a:buFont typeface="Arial" panose="020B0604020202020204" pitchFamily="34" charset="0"/>
              <a:buChar char="•"/>
            </a:pPr>
            <a:r>
              <a:rPr lang="en-US" dirty="0" smtClean="0"/>
              <a:t>For comparison, will also examine the output of the </a:t>
            </a:r>
            <a:r>
              <a:rPr lang="en-US" b="1" dirty="0" smtClean="0"/>
              <a:t>CALIOP LIDAR </a:t>
            </a:r>
            <a:r>
              <a:rPr lang="en-US" dirty="0" smtClean="0"/>
              <a:t>instrument, flying aboard the </a:t>
            </a:r>
            <a:r>
              <a:rPr lang="en-US" b="1" dirty="0" smtClean="0"/>
              <a:t>Calipso satellite</a:t>
            </a:r>
          </a:p>
          <a:p>
            <a:pPr marL="285750" indent="-285750">
              <a:spcAft>
                <a:spcPts val="600"/>
              </a:spcAft>
              <a:buClr>
                <a:srgbClr val="FF0000"/>
              </a:buClr>
              <a:buSzPct val="103000"/>
              <a:buFont typeface="Arial" panose="020B0604020202020204" pitchFamily="34" charset="0"/>
              <a:buChar char="•"/>
            </a:pPr>
            <a:r>
              <a:rPr lang="en-US" dirty="0" smtClean="0"/>
              <a:t>Provides </a:t>
            </a:r>
            <a:r>
              <a:rPr lang="en-US" b="1" dirty="0" smtClean="0"/>
              <a:t>high-resolution </a:t>
            </a:r>
            <a:r>
              <a:rPr lang="en-US" b="1" dirty="0"/>
              <a:t>vertical profiles </a:t>
            </a:r>
            <a:r>
              <a:rPr lang="en-US" dirty="0"/>
              <a:t>of aerosols and </a:t>
            </a:r>
            <a:r>
              <a:rPr lang="en-US" dirty="0" smtClean="0"/>
              <a:t>clouds, but with sparse coverage (“pencil beam”)</a:t>
            </a:r>
            <a:endParaRPr lang="en-US" dirty="0"/>
          </a:p>
        </p:txBody>
      </p:sp>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52120" y="4055561"/>
            <a:ext cx="3305944" cy="2082745"/>
          </a:xfrm>
          <a:prstGeom prst="rect">
            <a:avLst/>
          </a:prstGeom>
        </p:spPr>
      </p:pic>
      <p:sp>
        <p:nvSpPr>
          <p:cNvPr id="5" name="Rectangle 4"/>
          <p:cNvSpPr/>
          <p:nvPr/>
        </p:nvSpPr>
        <p:spPr bwMode="auto">
          <a:xfrm flipV="1">
            <a:off x="827583" y="3933056"/>
            <a:ext cx="8346091" cy="18000"/>
          </a:xfrm>
          <a:prstGeom prst="rect">
            <a:avLst/>
          </a:prstGeom>
          <a:solidFill>
            <a:srgbClr val="3A601B"/>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en-US" sz="1800" b="0" i="0" u="none" strike="noStrike" cap="none" normalizeH="0" baseline="0" smtClean="0">
              <a:ln>
                <a:noFill/>
              </a:ln>
              <a:solidFill>
                <a:schemeClr val="tx1"/>
              </a:solidFill>
              <a:effectLst/>
              <a:latin typeface="Arial" charset="0"/>
              <a:ea typeface="Arial Unicode MS" pitchFamily="34" charset="-128"/>
              <a:cs typeface="Arial Unicode MS" pitchFamily="34" charset="-128"/>
            </a:endParaRPr>
          </a:p>
        </p:txBody>
      </p:sp>
    </p:spTree>
    <p:extLst>
      <p:ext uri="{BB962C8B-B14F-4D97-AF65-F5344CB8AC3E}">
        <p14:creationId xmlns:p14="http://schemas.microsoft.com/office/powerpoint/2010/main" val="452812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755576" y="1196752"/>
            <a:ext cx="8388424" cy="130944"/>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en-US" sz="1800" b="0" i="0" u="none" strike="noStrike" cap="none" normalizeH="0" baseline="0" smtClean="0">
              <a:ln>
                <a:noFill/>
              </a:ln>
              <a:solidFill>
                <a:schemeClr val="tx1"/>
              </a:solidFill>
              <a:effectLst/>
              <a:latin typeface="Arial" charset="0"/>
              <a:ea typeface="Arial Unicode MS" pitchFamily="34" charset="-128"/>
              <a:cs typeface="Arial Unicode MS" pitchFamily="34" charset="-128"/>
            </a:endParaRPr>
          </a:p>
        </p:txBody>
      </p:sp>
      <p:sp>
        <p:nvSpPr>
          <p:cNvPr id="2" name="Title 1"/>
          <p:cNvSpPr>
            <a:spLocks noGrp="1"/>
          </p:cNvSpPr>
          <p:nvPr>
            <p:ph type="title"/>
          </p:nvPr>
        </p:nvSpPr>
        <p:spPr>
          <a:xfrm>
            <a:off x="755576" y="0"/>
            <a:ext cx="8388424" cy="1143000"/>
          </a:xfrm>
        </p:spPr>
        <p:txBody>
          <a:bodyPr/>
          <a:lstStyle/>
          <a:p>
            <a:r>
              <a:rPr lang="en-US" dirty="0" smtClean="0"/>
              <a:t>MINX</a:t>
            </a:r>
            <a:endParaRPr lang="en-US" dirty="0"/>
          </a:p>
        </p:txBody>
      </p:sp>
      <p:sp>
        <p:nvSpPr>
          <p:cNvPr id="3" name="Content Placeholder 2"/>
          <p:cNvSpPr>
            <a:spLocks noGrp="1"/>
          </p:cNvSpPr>
          <p:nvPr>
            <p:ph idx="1"/>
          </p:nvPr>
        </p:nvSpPr>
        <p:spPr>
          <a:xfrm>
            <a:off x="755576" y="1628800"/>
            <a:ext cx="5328592" cy="4525963"/>
          </a:xfrm>
        </p:spPr>
        <p:txBody>
          <a:bodyPr/>
          <a:lstStyle/>
          <a:p>
            <a:r>
              <a:rPr lang="en-US" b="1" dirty="0"/>
              <a:t>MISR </a:t>
            </a:r>
            <a:r>
              <a:rPr lang="en-US" b="1" dirty="0" err="1"/>
              <a:t>INteractive</a:t>
            </a:r>
            <a:r>
              <a:rPr lang="en-US" b="1" dirty="0"/>
              <a:t> </a:t>
            </a:r>
            <a:r>
              <a:rPr lang="en-US" b="1" dirty="0" err="1" smtClean="0"/>
              <a:t>eXplorer</a:t>
            </a:r>
            <a:r>
              <a:rPr lang="en-US" b="1" dirty="0" smtClean="0"/>
              <a:t>  (MINX) </a:t>
            </a:r>
            <a:r>
              <a:rPr lang="en-US" dirty="0" smtClean="0"/>
              <a:t>is a </a:t>
            </a:r>
            <a:r>
              <a:rPr lang="en-US" b="1" dirty="0" smtClean="0"/>
              <a:t>visualization</a:t>
            </a:r>
            <a:r>
              <a:rPr lang="en-US" dirty="0" smtClean="0"/>
              <a:t> and </a:t>
            </a:r>
            <a:r>
              <a:rPr lang="en-US" b="1" dirty="0" smtClean="0"/>
              <a:t>analysis</a:t>
            </a:r>
            <a:r>
              <a:rPr lang="en-US" dirty="0" smtClean="0"/>
              <a:t> tool providing the ability to retrieve local </a:t>
            </a:r>
            <a:r>
              <a:rPr lang="en-US" b="1" dirty="0" smtClean="0"/>
              <a:t>heights for smoke</a:t>
            </a:r>
            <a:r>
              <a:rPr lang="en-US" dirty="0" smtClean="0"/>
              <a:t>, dust and ash plumes.</a:t>
            </a:r>
          </a:p>
          <a:p>
            <a:r>
              <a:rPr lang="en-US" dirty="0" smtClean="0"/>
              <a:t>Takes advantage of wind-direction information inherent in smoke plumes to determine </a:t>
            </a:r>
            <a:r>
              <a:rPr lang="en-US" b="1" dirty="0" smtClean="0"/>
              <a:t>plume heights</a:t>
            </a:r>
            <a:endParaRPr lang="en-US" b="1"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04248" y="1628800"/>
            <a:ext cx="1980953" cy="3600943"/>
          </a:xfrm>
          <a:prstGeom prst="rect">
            <a:avLst/>
          </a:prstGeom>
        </p:spPr>
      </p:pic>
    </p:spTree>
    <p:extLst>
      <p:ext uri="{BB962C8B-B14F-4D97-AF65-F5344CB8AC3E}">
        <p14:creationId xmlns:p14="http://schemas.microsoft.com/office/powerpoint/2010/main" val="35476715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755576" y="1196752"/>
            <a:ext cx="8388424" cy="130944"/>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en-US" sz="1800" b="0" i="0" u="none" strike="noStrike" cap="none" normalizeH="0" baseline="0" smtClean="0">
              <a:ln>
                <a:noFill/>
              </a:ln>
              <a:solidFill>
                <a:schemeClr val="tx1"/>
              </a:solidFill>
              <a:effectLst/>
              <a:latin typeface="Arial" charset="0"/>
              <a:ea typeface="Arial Unicode MS" pitchFamily="34" charset="-128"/>
              <a:cs typeface="Arial Unicode MS" pitchFamily="34" charset="-128"/>
            </a:endParaRPr>
          </a:p>
        </p:txBody>
      </p:sp>
      <p:sp>
        <p:nvSpPr>
          <p:cNvPr id="2" name="Title 1"/>
          <p:cNvSpPr>
            <a:spLocks noGrp="1"/>
          </p:cNvSpPr>
          <p:nvPr>
            <p:ph type="title"/>
          </p:nvPr>
        </p:nvSpPr>
        <p:spPr>
          <a:xfrm>
            <a:off x="755576" y="6648"/>
            <a:ext cx="7931224" cy="1143000"/>
          </a:xfrm>
        </p:spPr>
        <p:txBody>
          <a:bodyPr/>
          <a:lstStyle/>
          <a:p>
            <a:r>
              <a:rPr lang="en-US" dirty="0" smtClean="0"/>
              <a:t>Process</a:t>
            </a:r>
            <a:endParaRPr lang="en-US" dirty="0"/>
          </a:p>
        </p:txBody>
      </p:sp>
      <p:sp>
        <p:nvSpPr>
          <p:cNvPr id="3" name="Content Placeholder 2"/>
          <p:cNvSpPr>
            <a:spLocks noGrp="1"/>
          </p:cNvSpPr>
          <p:nvPr>
            <p:ph idx="1"/>
          </p:nvPr>
        </p:nvSpPr>
        <p:spPr>
          <a:xfrm>
            <a:off x="755576" y="1327696"/>
            <a:ext cx="8280920" cy="4798467"/>
          </a:xfrm>
        </p:spPr>
        <p:txBody>
          <a:bodyPr/>
          <a:lstStyle/>
          <a:p>
            <a:r>
              <a:rPr lang="en-US" dirty="0" smtClean="0"/>
              <a:t>MODIS thermal anomalies give the location of “fire pixels”</a:t>
            </a:r>
          </a:p>
          <a:p>
            <a:r>
              <a:rPr lang="en-US" dirty="0" smtClean="0"/>
              <a:t>MINX selects certain fire pixels based on user-given parameters, and determines the corresponding MISR images needed.</a:t>
            </a:r>
          </a:p>
          <a:p>
            <a:r>
              <a:rPr lang="en-US" dirty="0" smtClean="0"/>
              <a:t>Users enclose the plumes in a polygon manually, and MINX calculates plume heights and wind speeds.</a:t>
            </a:r>
          </a:p>
          <a:p>
            <a:r>
              <a:rPr lang="en-US" dirty="0" smtClean="0"/>
              <a:t>The process has been semi-automated:</a:t>
            </a:r>
          </a:p>
          <a:p>
            <a:r>
              <a:rPr lang="en-US" dirty="0" smtClean="0"/>
              <a:t>“</a:t>
            </a:r>
            <a:r>
              <a:rPr lang="en-US" dirty="0" err="1" smtClean="0"/>
              <a:t>procMODIS</a:t>
            </a:r>
            <a:r>
              <a:rPr lang="en-US" dirty="0" smtClean="0"/>
              <a:t>” tool will gather necessary data and process fire pixels, users must still draw polygons.</a:t>
            </a:r>
          </a:p>
          <a:p>
            <a:endParaRPr lang="en-US" dirty="0"/>
          </a:p>
        </p:txBody>
      </p:sp>
    </p:spTree>
    <p:extLst>
      <p:ext uri="{BB962C8B-B14F-4D97-AF65-F5344CB8AC3E}">
        <p14:creationId xmlns:p14="http://schemas.microsoft.com/office/powerpoint/2010/main" val="42635920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bwMode="auto">
          <a:xfrm>
            <a:off x="755576" y="1196752"/>
            <a:ext cx="8388424" cy="130944"/>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en-US" sz="1800" b="0" i="0" u="none" strike="noStrike" cap="none" normalizeH="0" baseline="0" smtClean="0">
              <a:ln>
                <a:noFill/>
              </a:ln>
              <a:solidFill>
                <a:schemeClr val="tx1"/>
              </a:solidFill>
              <a:effectLst/>
              <a:latin typeface="Arial" charset="0"/>
              <a:ea typeface="Arial Unicode MS" pitchFamily="34" charset="-128"/>
              <a:cs typeface="Arial Unicode MS" pitchFamily="34" charset="-128"/>
            </a:endParaRPr>
          </a:p>
        </p:txBody>
      </p:sp>
      <p:sp>
        <p:nvSpPr>
          <p:cNvPr id="2" name="Title 1"/>
          <p:cNvSpPr>
            <a:spLocks noGrp="1"/>
          </p:cNvSpPr>
          <p:nvPr>
            <p:ph type="title"/>
          </p:nvPr>
        </p:nvSpPr>
        <p:spPr>
          <a:xfrm>
            <a:off x="611560" y="23581"/>
            <a:ext cx="8532440" cy="957147"/>
          </a:xfrm>
        </p:spPr>
        <p:txBody>
          <a:bodyPr/>
          <a:lstStyle/>
          <a:p>
            <a:r>
              <a:rPr lang="en-US" sz="3200" dirty="0" smtClean="0"/>
              <a:t>Fort McMurray Wildfire (May 6</a:t>
            </a:r>
            <a:r>
              <a:rPr lang="en-US" sz="3200" baseline="30000" dirty="0" smtClean="0"/>
              <a:t>th</a:t>
            </a:r>
            <a:r>
              <a:rPr lang="en-US" sz="3200" dirty="0" smtClean="0"/>
              <a:t>) Example</a:t>
            </a:r>
            <a:endParaRPr lang="en-US" sz="3200" dirty="0"/>
          </a:p>
        </p:txBody>
      </p:sp>
      <p:sp>
        <p:nvSpPr>
          <p:cNvPr id="3" name="Content Placeholder 2"/>
          <p:cNvSpPr>
            <a:spLocks noGrp="1"/>
          </p:cNvSpPr>
          <p:nvPr>
            <p:ph idx="1"/>
          </p:nvPr>
        </p:nvSpPr>
        <p:spPr>
          <a:xfrm>
            <a:off x="755576" y="1262224"/>
            <a:ext cx="7931224" cy="4863939"/>
          </a:xfrm>
        </p:spPr>
        <p:txBody>
          <a:bodyPr/>
          <a:lstStyle/>
          <a:p>
            <a:r>
              <a:rPr lang="en-US" dirty="0" smtClean="0"/>
              <a:t>Terra satellite passed over Fort MacMurray on May 6</a:t>
            </a:r>
            <a:r>
              <a:rPr lang="en-US" baseline="30000" dirty="0" smtClean="0"/>
              <a:t>th</a:t>
            </a:r>
            <a:r>
              <a:rPr lang="en-US" dirty="0" smtClean="0"/>
              <a:t>, 2016 at 18:34 UTC</a:t>
            </a:r>
          </a:p>
          <a:p>
            <a:endParaRPr lang="en-US" dirty="0" smtClean="0"/>
          </a:p>
          <a:p>
            <a:endParaRPr lang="en-US" dirty="0"/>
          </a:p>
        </p:txBody>
      </p:sp>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l="15244" t="13117"/>
          <a:stretch/>
        </p:blipFill>
        <p:spPr>
          <a:xfrm>
            <a:off x="4170453" y="2507002"/>
            <a:ext cx="4842933" cy="2838458"/>
          </a:xfrm>
          <a:prstGeom prst="rect">
            <a:avLst/>
          </a:prstGeom>
        </p:spPr>
      </p:pic>
      <p:pic>
        <p:nvPicPr>
          <p:cNvPr id="1027"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55576" y="2852936"/>
            <a:ext cx="3306487" cy="24798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p:cNvSpPr txBox="1"/>
          <p:nvPr/>
        </p:nvSpPr>
        <p:spPr>
          <a:xfrm>
            <a:off x="817995" y="5352991"/>
            <a:ext cx="3181648" cy="246221"/>
          </a:xfrm>
          <a:prstGeom prst="rect">
            <a:avLst/>
          </a:prstGeom>
          <a:noFill/>
        </p:spPr>
        <p:txBody>
          <a:bodyPr wrap="square" rtlCol="0">
            <a:spAutoFit/>
          </a:bodyPr>
          <a:lstStyle/>
          <a:p>
            <a:r>
              <a:rPr lang="en-US" sz="1000" i="1" dirty="0" smtClean="0">
                <a:latin typeface="Calibri" panose="020F0502020204030204" pitchFamily="34" charset="0"/>
              </a:rPr>
              <a:t>-THE </a:t>
            </a:r>
            <a:r>
              <a:rPr lang="en-US" sz="1000" i="1" dirty="0">
                <a:latin typeface="Calibri" panose="020F0502020204030204" pitchFamily="34" charset="0"/>
              </a:rPr>
              <a:t>CANADIAN PRESS</a:t>
            </a:r>
          </a:p>
        </p:txBody>
      </p:sp>
      <p:sp>
        <p:nvSpPr>
          <p:cNvPr id="9" name="TextBox 8"/>
          <p:cNvSpPr txBox="1"/>
          <p:nvPr/>
        </p:nvSpPr>
        <p:spPr>
          <a:xfrm>
            <a:off x="4499992" y="5352991"/>
            <a:ext cx="3181648" cy="246221"/>
          </a:xfrm>
          <a:prstGeom prst="rect">
            <a:avLst/>
          </a:prstGeom>
          <a:noFill/>
        </p:spPr>
        <p:txBody>
          <a:bodyPr wrap="square" rtlCol="0">
            <a:spAutoFit/>
          </a:bodyPr>
          <a:lstStyle/>
          <a:p>
            <a:r>
              <a:rPr lang="en-US" sz="1000" i="1" dirty="0" smtClean="0">
                <a:latin typeface="Calibri" panose="020F0502020204030204" pitchFamily="34" charset="0"/>
              </a:rPr>
              <a:t>-MODIS  True Reflectance Image</a:t>
            </a:r>
            <a:endParaRPr lang="en-US" sz="1000" i="1" dirty="0">
              <a:latin typeface="Calibri" panose="020F0502020204030204" pitchFamily="34" charset="0"/>
            </a:endParaRPr>
          </a:p>
        </p:txBody>
      </p:sp>
    </p:spTree>
    <p:extLst>
      <p:ext uri="{BB962C8B-B14F-4D97-AF65-F5344CB8AC3E}">
        <p14:creationId xmlns:p14="http://schemas.microsoft.com/office/powerpoint/2010/main" val="39333583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755576" y="1196752"/>
            <a:ext cx="8388424" cy="130944"/>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en-US" sz="1800" b="0" i="0" u="none" strike="noStrike" cap="none" normalizeH="0" baseline="0" smtClean="0">
              <a:ln>
                <a:noFill/>
              </a:ln>
              <a:solidFill>
                <a:schemeClr val="tx1"/>
              </a:solidFill>
              <a:effectLst/>
              <a:latin typeface="Arial" charset="0"/>
              <a:ea typeface="Arial Unicode MS" pitchFamily="34" charset="-128"/>
              <a:cs typeface="Arial Unicode MS" pitchFamily="34" charset="-128"/>
            </a:endParaRPr>
          </a:p>
        </p:txBody>
      </p:sp>
      <p:sp>
        <p:nvSpPr>
          <p:cNvPr id="3" name="Content Placeholder 2"/>
          <p:cNvSpPr>
            <a:spLocks noGrp="1"/>
          </p:cNvSpPr>
          <p:nvPr>
            <p:ph idx="1"/>
          </p:nvPr>
        </p:nvSpPr>
        <p:spPr>
          <a:xfrm>
            <a:off x="858416" y="836712"/>
            <a:ext cx="7931224" cy="5073427"/>
          </a:xfrm>
        </p:spPr>
        <p:txBody>
          <a:bodyPr/>
          <a:lstStyle/>
          <a:p>
            <a:r>
              <a:rPr lang="en-US" sz="1800" dirty="0" smtClean="0"/>
              <a:t>Using the MODIS fire pixels, and the MISR visual images, users identify the plume to be digitized.</a:t>
            </a:r>
          </a:p>
          <a:p>
            <a:r>
              <a:rPr lang="en-US" sz="1800" dirty="0" smtClean="0"/>
              <a:t>Users manually draw a polygon surrounding the plume, beginning at the fire source</a:t>
            </a:r>
          </a:p>
          <a:p>
            <a:r>
              <a:rPr lang="en-US" sz="1800" dirty="0" smtClean="0"/>
              <a:t>Users approximate the wind direction by regarding the apparent direction of plume travel.</a:t>
            </a:r>
          </a:p>
          <a:p>
            <a:endParaRPr lang="en-US" sz="1800" dirty="0" smtClean="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69568" y="2492896"/>
            <a:ext cx="3960440" cy="3544061"/>
          </a:xfrm>
          <a:prstGeom prst="rect">
            <a:avLst/>
          </a:prstGeom>
        </p:spPr>
      </p:pic>
      <p:sp>
        <p:nvSpPr>
          <p:cNvPr id="7" name="Title 1"/>
          <p:cNvSpPr>
            <a:spLocks noGrp="1"/>
          </p:cNvSpPr>
          <p:nvPr>
            <p:ph type="title"/>
          </p:nvPr>
        </p:nvSpPr>
        <p:spPr>
          <a:xfrm>
            <a:off x="611560" y="23581"/>
            <a:ext cx="8532440" cy="741123"/>
          </a:xfrm>
        </p:spPr>
        <p:txBody>
          <a:bodyPr/>
          <a:lstStyle/>
          <a:p>
            <a:r>
              <a:rPr lang="en-US" sz="3200" dirty="0" smtClean="0"/>
              <a:t>Fort McMurray Wildfire (May 6</a:t>
            </a:r>
            <a:r>
              <a:rPr lang="en-US" sz="3200" baseline="30000" dirty="0" smtClean="0"/>
              <a:t>th</a:t>
            </a:r>
            <a:r>
              <a:rPr lang="en-US" sz="3200" dirty="0" smtClean="0"/>
              <a:t>) Example</a:t>
            </a:r>
            <a:endParaRPr lang="en-US" sz="3200" dirty="0"/>
          </a:p>
        </p:txBody>
      </p:sp>
    </p:spTree>
    <p:extLst>
      <p:ext uri="{BB962C8B-B14F-4D97-AF65-F5344CB8AC3E}">
        <p14:creationId xmlns:p14="http://schemas.microsoft.com/office/powerpoint/2010/main" val="32067554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755576" y="1196752"/>
            <a:ext cx="8388424" cy="130944"/>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en-US" sz="1800" b="0" i="0" u="none" strike="noStrike" cap="none" normalizeH="0" baseline="0" smtClean="0">
              <a:ln>
                <a:noFill/>
              </a:ln>
              <a:solidFill>
                <a:schemeClr val="tx1"/>
              </a:solidFill>
              <a:effectLst/>
              <a:latin typeface="Arial" charset="0"/>
              <a:ea typeface="Arial Unicode MS" pitchFamily="34" charset="-128"/>
              <a:cs typeface="Arial Unicode MS" pitchFamily="34" charset="-128"/>
            </a:endParaRPr>
          </a:p>
        </p:txBody>
      </p:sp>
      <p:sp>
        <p:nvSpPr>
          <p:cNvPr id="3" name="Content Placeholder 2"/>
          <p:cNvSpPr>
            <a:spLocks noGrp="1"/>
          </p:cNvSpPr>
          <p:nvPr>
            <p:ph idx="1"/>
          </p:nvPr>
        </p:nvSpPr>
        <p:spPr>
          <a:xfrm>
            <a:off x="755576" y="1262224"/>
            <a:ext cx="4032448" cy="1806737"/>
          </a:xfrm>
        </p:spPr>
        <p:txBody>
          <a:bodyPr/>
          <a:lstStyle/>
          <a:p>
            <a:r>
              <a:rPr lang="en-US" dirty="0" smtClean="0"/>
              <a:t>MINX outputs </a:t>
            </a:r>
            <a:r>
              <a:rPr lang="en-US" b="1" dirty="0" smtClean="0"/>
              <a:t>plume height</a:t>
            </a:r>
            <a:r>
              <a:rPr lang="en-US" dirty="0" smtClean="0"/>
              <a:t> and </a:t>
            </a:r>
            <a:r>
              <a:rPr lang="en-US" b="1" dirty="0" smtClean="0"/>
              <a:t>wind speed </a:t>
            </a:r>
            <a:r>
              <a:rPr lang="en-US" dirty="0" smtClean="0"/>
              <a:t>results</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16016" y="1124744"/>
            <a:ext cx="3987568" cy="4968552"/>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3675" y="2852936"/>
            <a:ext cx="3758325" cy="2932936"/>
          </a:xfrm>
          <a:prstGeom prst="rect">
            <a:avLst/>
          </a:prstGeom>
        </p:spPr>
      </p:pic>
      <p:sp>
        <p:nvSpPr>
          <p:cNvPr id="8" name="Title 1"/>
          <p:cNvSpPr>
            <a:spLocks noGrp="1"/>
          </p:cNvSpPr>
          <p:nvPr>
            <p:ph type="title"/>
          </p:nvPr>
        </p:nvSpPr>
        <p:spPr>
          <a:xfrm>
            <a:off x="611560" y="23581"/>
            <a:ext cx="8532440" cy="741123"/>
          </a:xfrm>
        </p:spPr>
        <p:txBody>
          <a:bodyPr/>
          <a:lstStyle/>
          <a:p>
            <a:r>
              <a:rPr lang="en-US" sz="3200" dirty="0" smtClean="0"/>
              <a:t>Fort McMurray Wildfire (May 6</a:t>
            </a:r>
            <a:r>
              <a:rPr lang="en-US" sz="3200" baseline="30000" dirty="0" smtClean="0"/>
              <a:t>th</a:t>
            </a:r>
            <a:r>
              <a:rPr lang="en-US" sz="3200" dirty="0" smtClean="0"/>
              <a:t>) Example</a:t>
            </a:r>
            <a:endParaRPr lang="en-US" sz="3200" dirty="0"/>
          </a:p>
        </p:txBody>
      </p:sp>
    </p:spTree>
    <p:extLst>
      <p:ext uri="{BB962C8B-B14F-4D97-AF65-F5344CB8AC3E}">
        <p14:creationId xmlns:p14="http://schemas.microsoft.com/office/powerpoint/2010/main" val="21648981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755576" y="1196752"/>
            <a:ext cx="8388424" cy="130944"/>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en-US" sz="1800" b="0" i="0" u="none" strike="noStrike" cap="none" normalizeH="0" baseline="0" smtClean="0">
              <a:ln>
                <a:noFill/>
              </a:ln>
              <a:solidFill>
                <a:schemeClr val="tx1"/>
              </a:solidFill>
              <a:effectLst/>
              <a:latin typeface="Arial" charset="0"/>
              <a:ea typeface="Arial Unicode MS" pitchFamily="34" charset="-128"/>
              <a:cs typeface="Arial Unicode MS" pitchFamily="34" charset="-128"/>
            </a:endParaRPr>
          </a:p>
        </p:txBody>
      </p:sp>
      <p:sp>
        <p:nvSpPr>
          <p:cNvPr id="3" name="Content Placeholder 2"/>
          <p:cNvSpPr>
            <a:spLocks noGrp="1"/>
          </p:cNvSpPr>
          <p:nvPr>
            <p:ph idx="1"/>
          </p:nvPr>
        </p:nvSpPr>
        <p:spPr>
          <a:xfrm>
            <a:off x="755576" y="1196752"/>
            <a:ext cx="2664296" cy="4873493"/>
          </a:xfrm>
        </p:spPr>
        <p:txBody>
          <a:bodyPr/>
          <a:lstStyle/>
          <a:p>
            <a:r>
              <a:rPr lang="en-US" dirty="0"/>
              <a:t>Terra satellite passed </a:t>
            </a:r>
            <a:r>
              <a:rPr lang="en-US" dirty="0" smtClean="0"/>
              <a:t>south of </a:t>
            </a:r>
            <a:r>
              <a:rPr lang="en-US" dirty="0"/>
              <a:t>Fort MacMurray on May </a:t>
            </a:r>
            <a:r>
              <a:rPr lang="en-US" dirty="0" smtClean="0"/>
              <a:t>15</a:t>
            </a:r>
            <a:r>
              <a:rPr lang="en-US" baseline="30000" dirty="0" smtClean="0"/>
              <a:t>th</a:t>
            </a:r>
            <a:r>
              <a:rPr lang="en-US" dirty="0"/>
              <a:t>, 2016 at </a:t>
            </a:r>
            <a:r>
              <a:rPr lang="en-US" dirty="0" smtClean="0"/>
              <a:t>18:28 UTC</a:t>
            </a:r>
          </a:p>
          <a:p>
            <a:r>
              <a:rPr lang="en-US" dirty="0" smtClean="0"/>
              <a:t>Missed main plume, but coincided with Calipso overpass</a:t>
            </a:r>
            <a:endParaRPr lang="en-US"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19872" y="1124744"/>
            <a:ext cx="5582410" cy="5184576"/>
          </a:xfrm>
          <a:prstGeom prst="rect">
            <a:avLst/>
          </a:prstGeom>
        </p:spPr>
      </p:pic>
      <p:cxnSp>
        <p:nvCxnSpPr>
          <p:cNvPr id="7" name="Elbow Connector 6"/>
          <p:cNvCxnSpPr/>
          <p:nvPr/>
        </p:nvCxnSpPr>
        <p:spPr bwMode="auto">
          <a:xfrm rot="16200000" flipH="1">
            <a:off x="7020272" y="3669743"/>
            <a:ext cx="720080" cy="720080"/>
          </a:xfrm>
          <a:prstGeom prst="bentConnector3">
            <a:avLst>
              <a:gd name="adj1" fmla="val 50000"/>
            </a:avLst>
          </a:prstGeom>
          <a:solidFill>
            <a:schemeClr val="accent1"/>
          </a:solidFill>
          <a:ln w="9525" cap="flat" cmpd="sng" algn="ctr">
            <a:solidFill>
              <a:srgbClr val="FF9933"/>
            </a:solidFill>
            <a:prstDash val="solid"/>
            <a:round/>
            <a:headEnd type="none" w="med" len="med"/>
            <a:tailEnd type="arrow"/>
          </a:ln>
          <a:effectLst/>
        </p:spPr>
      </p:cxnSp>
      <p:sp>
        <p:nvSpPr>
          <p:cNvPr id="10" name="TextBox 9"/>
          <p:cNvSpPr txBox="1"/>
          <p:nvPr/>
        </p:nvSpPr>
        <p:spPr>
          <a:xfrm>
            <a:off x="4211960" y="4149080"/>
            <a:ext cx="1296144" cy="646331"/>
          </a:xfrm>
          <a:prstGeom prst="rect">
            <a:avLst/>
          </a:prstGeom>
          <a:noFill/>
        </p:spPr>
        <p:txBody>
          <a:bodyPr wrap="square" rtlCol="0">
            <a:spAutoFit/>
          </a:bodyPr>
          <a:lstStyle/>
          <a:p>
            <a:r>
              <a:rPr lang="en-US" dirty="0" smtClean="0">
                <a:solidFill>
                  <a:srgbClr val="FFC000"/>
                </a:solidFill>
              </a:rPr>
              <a:t>CALIOP overpass</a:t>
            </a:r>
            <a:endParaRPr lang="en-US" dirty="0">
              <a:solidFill>
                <a:srgbClr val="FFC000"/>
              </a:solidFill>
            </a:endParaRPr>
          </a:p>
        </p:txBody>
      </p:sp>
      <p:cxnSp>
        <p:nvCxnSpPr>
          <p:cNvPr id="11" name="Elbow Connector 10"/>
          <p:cNvCxnSpPr/>
          <p:nvPr/>
        </p:nvCxnSpPr>
        <p:spPr bwMode="auto">
          <a:xfrm rot="5400000">
            <a:off x="4752020" y="3465004"/>
            <a:ext cx="720080" cy="648072"/>
          </a:xfrm>
          <a:prstGeom prst="bentConnector3">
            <a:avLst>
              <a:gd name="adj1" fmla="val 50000"/>
            </a:avLst>
          </a:prstGeom>
          <a:solidFill>
            <a:schemeClr val="accent1"/>
          </a:solidFill>
          <a:ln w="9525" cap="flat" cmpd="sng" algn="ctr">
            <a:solidFill>
              <a:srgbClr val="FFC000"/>
            </a:solidFill>
            <a:prstDash val="solid"/>
            <a:round/>
            <a:headEnd type="none" w="med" len="med"/>
            <a:tailEnd type="arrow"/>
          </a:ln>
          <a:effectLst/>
        </p:spPr>
      </p:cxnSp>
      <p:sp>
        <p:nvSpPr>
          <p:cNvPr id="13" name="TextBox 12"/>
          <p:cNvSpPr txBox="1"/>
          <p:nvPr/>
        </p:nvSpPr>
        <p:spPr>
          <a:xfrm>
            <a:off x="7236296" y="4456138"/>
            <a:ext cx="1584176" cy="646331"/>
          </a:xfrm>
          <a:prstGeom prst="rect">
            <a:avLst/>
          </a:prstGeom>
          <a:noFill/>
        </p:spPr>
        <p:txBody>
          <a:bodyPr wrap="square" rtlCol="0">
            <a:spAutoFit/>
          </a:bodyPr>
          <a:lstStyle/>
          <a:p>
            <a:r>
              <a:rPr lang="en-US" dirty="0" smtClean="0">
                <a:solidFill>
                  <a:srgbClr val="FF9933"/>
                </a:solidFill>
              </a:rPr>
              <a:t>MISR overpass</a:t>
            </a:r>
            <a:endParaRPr lang="en-US" dirty="0">
              <a:solidFill>
                <a:srgbClr val="FF9933"/>
              </a:solidFill>
            </a:endParaRPr>
          </a:p>
        </p:txBody>
      </p:sp>
      <p:sp>
        <p:nvSpPr>
          <p:cNvPr id="12" name="Title 1"/>
          <p:cNvSpPr>
            <a:spLocks noGrp="1"/>
          </p:cNvSpPr>
          <p:nvPr>
            <p:ph type="title"/>
          </p:nvPr>
        </p:nvSpPr>
        <p:spPr>
          <a:xfrm>
            <a:off x="467544" y="23581"/>
            <a:ext cx="8676456" cy="741123"/>
          </a:xfrm>
        </p:spPr>
        <p:txBody>
          <a:bodyPr/>
          <a:lstStyle/>
          <a:p>
            <a:r>
              <a:rPr lang="en-US" sz="3200" dirty="0" smtClean="0"/>
              <a:t>Fort McMurray Wildfire (May 15</a:t>
            </a:r>
            <a:r>
              <a:rPr lang="en-US" sz="3200" baseline="30000" dirty="0" smtClean="0"/>
              <a:t>th</a:t>
            </a:r>
            <a:r>
              <a:rPr lang="en-US" sz="3200" dirty="0" smtClean="0"/>
              <a:t>) Example</a:t>
            </a:r>
            <a:endParaRPr lang="en-US" sz="3200" dirty="0"/>
          </a:p>
        </p:txBody>
      </p:sp>
    </p:spTree>
    <p:extLst>
      <p:ext uri="{BB962C8B-B14F-4D97-AF65-F5344CB8AC3E}">
        <p14:creationId xmlns:p14="http://schemas.microsoft.com/office/powerpoint/2010/main" val="456122433"/>
      </p:ext>
    </p:extLst>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Arial Unicode MS"/>
        <a:cs typeface="Arial Unicode MS"/>
      </a:majorFont>
      <a:minorFont>
        <a:latin typeface="Arial"/>
        <a:ea typeface="Arial Unicode MS"/>
        <a:cs typeface="Arial Unicode M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1800" b="0" i="0" u="none" strike="noStrike" cap="none" normalizeH="0" baseline="0" smtClean="0">
            <a:ln>
              <a:noFill/>
            </a:ln>
            <a:solidFill>
              <a:schemeClr val="tx1"/>
            </a:solidFill>
            <a:effectLst/>
            <a:latin typeface="Arial" charset="0"/>
            <a:ea typeface="Arial Unicode MS" pitchFamily="34" charset="-128"/>
            <a:cs typeface="Arial Unicode MS"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1800" b="0" i="0" u="none" strike="noStrike" cap="none" normalizeH="0" baseline="0" smtClean="0">
            <a:ln>
              <a:noFill/>
            </a:ln>
            <a:solidFill>
              <a:schemeClr val="tx1"/>
            </a:solidFill>
            <a:effectLst/>
            <a:latin typeface="Arial" charset="0"/>
            <a:ea typeface="Arial Unicode MS" pitchFamily="34" charset="-128"/>
            <a:cs typeface="Arial Unicode MS" pitchFamily="34" charset="-128"/>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p:properties xmlns:p="http://schemas.microsoft.com/office/2006/metadata/properties" xmlns:xsi="http://www.w3.org/2001/XMLSchema-instance" xmlns:pc="http://schemas.microsoft.com/office/infopath/2007/PartnerControls">
  <documentManagement>
    <Type_x0020_of_x0020_Document xmlns="3f98e56d-1113-4a65-a9e4-9f7ab45ff7e1" xsi:nil="true"/>
    <Branch xmlns="3f98e56d-1113-4a65-a9e4-9f7ab45ff7e1" xsi:nil="true"/>
    <URL_x0020_of_x0020_the_x0020_document xmlns="3f98e56d-1113-4a65-a9e4-9f7ab45ff7e1">
      <Url xsi:nil="true"/>
      <Description xsi:nil="true"/>
    </URL_x0020_of_x0020_the_x0020_document>
    <Last_x0020_Updates xmlns="3f98e56d-1113-4a65-a9e4-9f7ab45ff7e1" xsi:nil="true"/>
    <Zone xmlns="3f98e56d-1113-4a65-a9e4-9f7ab45ff7e1">AE-VE</Zone>
    <URL xmlns="3f98e56d-1113-4a65-a9e4-9f7ab45ff7e1">
      <Url xsi:nil="true"/>
      <Description xsi:nil="true"/>
    </URL>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LongProperties xmlns="http://schemas.microsoft.com/office/2006/metadata/longProperties"/>
</file>

<file path=customXml/item4.xml><?xml version="1.0" encoding="utf-8"?>
<ct:contentTypeSchema xmlns:ct="http://schemas.microsoft.com/office/2006/metadata/contentType" xmlns:ma="http://schemas.microsoft.com/office/2006/metadata/properties/metaAttributes" ct:_="" ma:_="" ma:contentTypeName="Document" ma:contentTypeID="0x0101007F9C918E8D5AF14C9510CA5C2A242E03" ma:contentTypeVersion="7" ma:contentTypeDescription="Create a new document." ma:contentTypeScope="" ma:versionID="798395f5446dc43d6e7288d9f1ba29a8">
  <xsd:schema xmlns:xsd="http://www.w3.org/2001/XMLSchema" xmlns:p="http://schemas.microsoft.com/office/2006/metadata/properties" xmlns:ns3="3f98e56d-1113-4a65-a9e4-9f7ab45ff7e1" targetNamespace="http://schemas.microsoft.com/office/2006/metadata/properties" ma:root="true" ma:fieldsID="2b77e002d92a3d88189dadf9efa1bd57" ns3:_="">
    <xsd:import namespace="3f98e56d-1113-4a65-a9e4-9f7ab45ff7e1"/>
    <xsd:element name="properties">
      <xsd:complexType>
        <xsd:sequence>
          <xsd:element name="documentManagement">
            <xsd:complexType>
              <xsd:all>
                <xsd:element ref="ns3:Type_x0020_of_x0020_Document" minOccurs="0"/>
                <xsd:element ref="ns3:Branch" minOccurs="0"/>
                <xsd:element ref="ns3:Zone" minOccurs="0"/>
                <xsd:element ref="ns3:URL" minOccurs="0"/>
                <xsd:element ref="ns3:URL_x0020_of_x0020_the_x0020_document" minOccurs="0"/>
                <xsd:element ref="ns3:Last_x0020_Updates" minOccurs="0"/>
              </xsd:all>
            </xsd:complexType>
          </xsd:element>
        </xsd:sequence>
      </xsd:complexType>
    </xsd:element>
  </xsd:schema>
  <xsd:schema xmlns:xsd="http://www.w3.org/2001/XMLSchema" xmlns:dms="http://schemas.microsoft.com/office/2006/documentManagement/types" targetNamespace="3f98e56d-1113-4a65-a9e4-9f7ab45ff7e1" elementFormDefault="qualified">
    <xsd:import namespace="http://schemas.microsoft.com/office/2006/documentManagement/types"/>
    <xsd:element name="Type_x0020_of_x0020_Document" ma:index="9" nillable="true" ma:displayName="Type of Document" ma:format="Dropdown" ma:internalName="Type_x0020_of_x0020_Document">
      <xsd:simpleType>
        <xsd:restriction base="dms:Choice">
          <xsd:enumeration value="Intranet Document Library - Communications Branch"/>
          <xsd:enumeration value="Intranet Document Library - Departmental (Non-Branch Specific)"/>
        </xsd:restriction>
      </xsd:simpleType>
    </xsd:element>
    <xsd:element name="Branch" ma:index="10" nillable="true" ma:displayName="Branch" ma:format="Dropdown" ma:internalName="Branch">
      <xsd:simpleType>
        <xsd:restriction base="dms:Choice">
          <xsd:enumeration value="Audit &amp; Evaluation"/>
          <xsd:enumeration value="Communicaitons"/>
          <xsd:enumeration value="Intranet"/>
        </xsd:restriction>
      </xsd:simpleType>
    </xsd:element>
    <xsd:element name="Zone" ma:index="11" nillable="true" ma:displayName="Zone" ma:default="AE-VE" ma:format="Dropdown" ma:internalName="Zone">
      <xsd:simpleType>
        <xsd:restriction base="dms:Choice">
          <xsd:enumeration value="AE-VE"/>
          <xsd:enumeration value="Communications"/>
          <xsd:enumeration value="Guide"/>
          <xsd:enumeration value="Communautés-Communities"/>
        </xsd:restriction>
      </xsd:simpleType>
    </xsd:element>
    <xsd:element name="URL" ma:index="12" nillable="true" ma:displayName="URL - on Intranet Document Location" ma:description="Please add the link where the document is located on Intranet" ma:format="Hyperlink" ma:internalName="URL">
      <xsd:complexType>
        <xsd:complexContent>
          <xsd:extension base="dms:URL">
            <xsd:sequence>
              <xsd:element name="Url" type="dms:ValidUrl" minOccurs="0" nillable="true"/>
              <xsd:element name="Description" type="xsd:string" nillable="true"/>
            </xsd:sequence>
          </xsd:extension>
        </xsd:complexContent>
      </xsd:complexType>
    </xsd:element>
    <xsd:element name="URL_x0020_of_x0020_the_x0020_document" ma:index="13" nillable="true" ma:displayName="URL of the document" ma:description="Please add document URL." ma:format="Hyperlink" ma:internalName="URL_x0020_of_x0020_the_x0020_document">
      <xsd:complexType>
        <xsd:complexContent>
          <xsd:extension base="dms:URL">
            <xsd:sequence>
              <xsd:element name="Url" type="dms:ValidUrl" minOccurs="0" nillable="true"/>
              <xsd:element name="Description" type="xsd:string" nillable="true"/>
            </xsd:sequence>
          </xsd:extension>
        </xsd:complexContent>
      </xsd:complexType>
    </xsd:element>
    <xsd:element name="Last_x0020_Updates" ma:index="14" nillable="true" ma:displayName="Last Updates" ma:format="DateOnly" ma:internalName="Last_x0020_Updates">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ma:index="8" ma:displayName="Author"/>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of Document"/>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Props1.xml><?xml version="1.0" encoding="utf-8"?>
<ds:datastoreItem xmlns:ds="http://schemas.openxmlformats.org/officeDocument/2006/customXml" ds:itemID="{332D79E3-B62A-4FF2-8DD4-36CCBC62A945}">
  <ds:schemaRefs>
    <ds:schemaRef ds:uri="3f98e56d-1113-4a65-a9e4-9f7ab45ff7e1"/>
    <ds:schemaRef ds:uri="http://www.w3.org/XML/1998/namespace"/>
    <ds:schemaRef ds:uri="http://schemas.openxmlformats.org/package/2006/metadata/core-properties"/>
    <ds:schemaRef ds:uri="http://purl.org/dc/elements/1.1/"/>
    <ds:schemaRef ds:uri="http://schemas.microsoft.com/office/2006/documentManagement/types"/>
    <ds:schemaRef ds:uri="http://purl.org/dc/terms/"/>
    <ds:schemaRef ds:uri="http://schemas.microsoft.com/office/2006/metadata/properties"/>
    <ds:schemaRef ds:uri="http://purl.org/dc/dcmitype/"/>
  </ds:schemaRefs>
</ds:datastoreItem>
</file>

<file path=customXml/itemProps2.xml><?xml version="1.0" encoding="utf-8"?>
<ds:datastoreItem xmlns:ds="http://schemas.openxmlformats.org/officeDocument/2006/customXml" ds:itemID="{949CFF6B-1E20-4214-98D8-B3D2F3FC42D1}">
  <ds:schemaRefs>
    <ds:schemaRef ds:uri="http://schemas.microsoft.com/sharepoint/v3/contenttype/forms"/>
  </ds:schemaRefs>
</ds:datastoreItem>
</file>

<file path=customXml/itemProps3.xml><?xml version="1.0" encoding="utf-8"?>
<ds:datastoreItem xmlns:ds="http://schemas.openxmlformats.org/officeDocument/2006/customXml" ds:itemID="{6FCCCD6F-3E7A-4BAF-BB53-6CD3C43CDFC8}">
  <ds:schemaRefs>
    <ds:schemaRef ds:uri="http://schemas.microsoft.com/office/2006/metadata/longProperties"/>
  </ds:schemaRefs>
</ds:datastoreItem>
</file>

<file path=customXml/itemProps4.xml><?xml version="1.0" encoding="utf-8"?>
<ds:datastoreItem xmlns:ds="http://schemas.openxmlformats.org/officeDocument/2006/customXml" ds:itemID="{9A138B7D-0296-4702-B7DA-02BF54EF07E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f98e56d-1113-4a65-a9e4-9f7ab45ff7e1"/>
    <ds:schemaRef ds:uri="http://schemas.microsoft.com/office/2006/documentManagement/typ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docProps/app.xml><?xml version="1.0" encoding="utf-8"?>
<Properties xmlns="http://schemas.openxmlformats.org/officeDocument/2006/extended-properties" xmlns:vt="http://schemas.openxmlformats.org/officeDocument/2006/docPropsVTypes">
  <Template/>
  <TotalTime>3638</TotalTime>
  <Words>2550</Words>
  <Application>Microsoft Office PowerPoint</Application>
  <PresentationFormat>On-screen Show (4:3)</PresentationFormat>
  <Paragraphs>139</Paragraphs>
  <Slides>16</Slides>
  <Notes>15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16</vt:i4>
      </vt:variant>
    </vt:vector>
  </HeadingPairs>
  <TitlesOfParts>
    <vt:vector size="20" baseType="lpstr">
      <vt:lpstr>Arial</vt:lpstr>
      <vt:lpstr>Arial Unicode MS</vt:lpstr>
      <vt:lpstr>Calibri</vt:lpstr>
      <vt:lpstr>Default Design</vt:lpstr>
      <vt:lpstr>Plume Height Measurements using MISR  Satellite Observations and MINX</vt:lpstr>
      <vt:lpstr>MISR</vt:lpstr>
      <vt:lpstr>Other relevant instruments</vt:lpstr>
      <vt:lpstr>MINX</vt:lpstr>
      <vt:lpstr>Process</vt:lpstr>
      <vt:lpstr>Fort McMurray Wildfire (May 6th) Example</vt:lpstr>
      <vt:lpstr>Fort McMurray Wildfire (May 6th) Example</vt:lpstr>
      <vt:lpstr>Fort McMurray Wildfire (May 6th) Example</vt:lpstr>
      <vt:lpstr>Fort McMurray Wildfire (May 15th) Example</vt:lpstr>
      <vt:lpstr>Fort McMurray Wildfire (May 15th) Example</vt:lpstr>
      <vt:lpstr>Fort McMurray Wildfire (May 15th) Example</vt:lpstr>
      <vt:lpstr>PowerPoint Presentation</vt:lpstr>
      <vt:lpstr>PowerPoint Presentation</vt:lpstr>
      <vt:lpstr>Summary</vt:lpstr>
      <vt:lpstr>Summary</vt:lpstr>
      <vt:lpstr>Potential Future Applications</vt:lpstr>
    </vt:vector>
  </TitlesOfParts>
  <Company>Environnement Canada</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Environnement Canada</dc:creator>
  <cp:lastModifiedBy>Nolan Dickson</cp:lastModifiedBy>
  <cp:revision>226</cp:revision>
  <dcterms:created xsi:type="dcterms:W3CDTF">2006-02-27T19:58:49Z</dcterms:created>
  <dcterms:modified xsi:type="dcterms:W3CDTF">2017-11-20T15:18:44Z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
    <vt:lpwstr>Document</vt:lpwstr>
  </property>
</Properties>
</file>